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7" r:id="rId2"/>
    <p:sldId id="268" r:id="rId3"/>
    <p:sldId id="258" r:id="rId4"/>
    <p:sldId id="261" r:id="rId5"/>
    <p:sldId id="265" r:id="rId6"/>
    <p:sldId id="260" r:id="rId7"/>
    <p:sldId id="262" r:id="rId8"/>
    <p:sldId id="263" r:id="rId9"/>
    <p:sldId id="264" r:id="rId10"/>
    <p:sldId id="266" r:id="rId11"/>
    <p:sldId id="26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1923" autoAdjust="0"/>
  </p:normalViewPr>
  <p:slideViewPr>
    <p:cSldViewPr>
      <p:cViewPr varScale="1">
        <p:scale>
          <a:sx n="73" d="100"/>
          <a:sy n="73" d="100"/>
        </p:scale>
        <p:origin x="1064" y="40"/>
      </p:cViewPr>
      <p:guideLst/>
    </p:cSldViewPr>
  </p:slideViewPr>
  <p:notesTextViewPr>
    <p:cViewPr>
      <p:scale>
        <a:sx n="1" d="1"/>
        <a:sy n="1" d="1"/>
      </p:scale>
      <p:origin x="0" y="0"/>
    </p:cViewPr>
  </p:notesTextViewPr>
  <p:notesViewPr>
    <p:cSldViewPr>
      <p:cViewPr varScale="1">
        <p:scale>
          <a:sx n="49" d="100"/>
          <a:sy n="49" d="100"/>
        </p:scale>
        <p:origin x="266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074233342065047E-2"/>
          <c:y val="0.11044356894817974"/>
          <c:w val="0.84649947151641791"/>
          <c:h val="0.84421668791186844"/>
        </c:manualLayout>
      </c:layout>
      <c:lineChart>
        <c:grouping val="standard"/>
        <c:varyColors val="0"/>
        <c:ser>
          <c:idx val="1"/>
          <c:order val="0"/>
          <c:tx>
            <c:strRef>
              <c:f>Sheet1!$F$2</c:f>
              <c:strCache>
                <c:ptCount val="1"/>
                <c:pt idx="0">
                  <c:v>Nikkei 225</c:v>
                </c:pt>
              </c:strCache>
            </c:strRef>
          </c:tx>
          <c:marker>
            <c:symbol val="none"/>
          </c:marker>
          <c:cat>
            <c:numRef>
              <c:f>Sheet1!$D$3:$D$59</c:f>
              <c:numCache>
                <c:formatCode>General</c:formatCode>
                <c:ptCount val="57"/>
                <c:pt idx="0">
                  <c:v>1982</c:v>
                </c:pt>
                <c:pt idx="6">
                  <c:v>1985</c:v>
                </c:pt>
                <c:pt idx="12">
                  <c:v>1988</c:v>
                </c:pt>
                <c:pt idx="18">
                  <c:v>1991</c:v>
                </c:pt>
                <c:pt idx="24">
                  <c:v>1994</c:v>
                </c:pt>
                <c:pt idx="30">
                  <c:v>1997</c:v>
                </c:pt>
                <c:pt idx="36">
                  <c:v>2000</c:v>
                </c:pt>
                <c:pt idx="42">
                  <c:v>2003</c:v>
                </c:pt>
                <c:pt idx="48">
                  <c:v>2006</c:v>
                </c:pt>
                <c:pt idx="54">
                  <c:v>2009</c:v>
                </c:pt>
              </c:numCache>
            </c:numRef>
          </c:cat>
          <c:val>
            <c:numRef>
              <c:f>Sheet1!$F$3:$F$59</c:f>
              <c:numCache>
                <c:formatCode>#,##0.00_);[Red]\(#,##0.00\)</c:formatCode>
                <c:ptCount val="57"/>
                <c:pt idx="0">
                  <c:v>8016.67</c:v>
                </c:pt>
                <c:pt idx="1">
                  <c:v>8870.9499999999807</c:v>
                </c:pt>
                <c:pt idx="2">
                  <c:v>9593.82</c:v>
                </c:pt>
                <c:pt idx="3">
                  <c:v>10378</c:v>
                </c:pt>
                <c:pt idx="4">
                  <c:v>11542.6</c:v>
                </c:pt>
                <c:pt idx="5">
                  <c:v>12882.1</c:v>
                </c:pt>
                <c:pt idx="6">
                  <c:v>13083.2</c:v>
                </c:pt>
                <c:pt idx="7">
                  <c:v>17654.2</c:v>
                </c:pt>
                <c:pt idx="8">
                  <c:v>18820.7</c:v>
                </c:pt>
                <c:pt idx="9">
                  <c:v>24176.400000000001</c:v>
                </c:pt>
                <c:pt idx="10">
                  <c:v>21564</c:v>
                </c:pt>
                <c:pt idx="11">
                  <c:v>27769.4</c:v>
                </c:pt>
                <c:pt idx="12">
                  <c:v>30159</c:v>
                </c:pt>
                <c:pt idx="13">
                  <c:v>32948.699999999997</c:v>
                </c:pt>
                <c:pt idx="14">
                  <c:v>38915.9</c:v>
                </c:pt>
                <c:pt idx="15">
                  <c:v>31940.2</c:v>
                </c:pt>
                <c:pt idx="16">
                  <c:v>23848.7</c:v>
                </c:pt>
                <c:pt idx="17">
                  <c:v>23291</c:v>
                </c:pt>
                <c:pt idx="18">
                  <c:v>22983.8</c:v>
                </c:pt>
                <c:pt idx="19">
                  <c:v>15951.7</c:v>
                </c:pt>
                <c:pt idx="20">
                  <c:v>16924.900000000001</c:v>
                </c:pt>
                <c:pt idx="21">
                  <c:v>19590</c:v>
                </c:pt>
                <c:pt idx="22">
                  <c:v>17417.2</c:v>
                </c:pt>
                <c:pt idx="23">
                  <c:v>20643.900000000001</c:v>
                </c:pt>
                <c:pt idx="24">
                  <c:v>19723.099999999959</c:v>
                </c:pt>
                <c:pt idx="25">
                  <c:v>14517.4</c:v>
                </c:pt>
                <c:pt idx="26">
                  <c:v>19868.2</c:v>
                </c:pt>
                <c:pt idx="27">
                  <c:v>22530.799999999996</c:v>
                </c:pt>
                <c:pt idx="28">
                  <c:v>19361.3</c:v>
                </c:pt>
                <c:pt idx="29">
                  <c:v>20605</c:v>
                </c:pt>
                <c:pt idx="30">
                  <c:v>15258.7</c:v>
                </c:pt>
                <c:pt idx="31">
                  <c:v>15830.3</c:v>
                </c:pt>
                <c:pt idx="32">
                  <c:v>13842.2</c:v>
                </c:pt>
                <c:pt idx="33">
                  <c:v>17529.7</c:v>
                </c:pt>
                <c:pt idx="34">
                  <c:v>18934.3</c:v>
                </c:pt>
                <c:pt idx="35">
                  <c:v>17411.099999999959</c:v>
                </c:pt>
                <c:pt idx="36">
                  <c:v>13785.7</c:v>
                </c:pt>
                <c:pt idx="37">
                  <c:v>12969</c:v>
                </c:pt>
                <c:pt idx="38">
                  <c:v>10542.6</c:v>
                </c:pt>
                <c:pt idx="39">
                  <c:v>10621.8</c:v>
                </c:pt>
                <c:pt idx="40">
                  <c:v>8578.9499999999807</c:v>
                </c:pt>
                <c:pt idx="41">
                  <c:v>9083.11</c:v>
                </c:pt>
                <c:pt idx="42">
                  <c:v>10676.6</c:v>
                </c:pt>
                <c:pt idx="43">
                  <c:v>11858.9</c:v>
                </c:pt>
                <c:pt idx="44">
                  <c:v>11488.8</c:v>
                </c:pt>
                <c:pt idx="45">
                  <c:v>11584</c:v>
                </c:pt>
                <c:pt idx="46">
                  <c:v>16111.4</c:v>
                </c:pt>
                <c:pt idx="47">
                  <c:v>15505.2</c:v>
                </c:pt>
                <c:pt idx="48">
                  <c:v>17225.8</c:v>
                </c:pt>
                <c:pt idx="49">
                  <c:v>18138.400000000001</c:v>
                </c:pt>
                <c:pt idx="50">
                  <c:v>15307.8</c:v>
                </c:pt>
                <c:pt idx="51">
                  <c:v>13481.4</c:v>
                </c:pt>
                <c:pt idx="52">
                  <c:v>8859.56</c:v>
                </c:pt>
                <c:pt idx="53">
                  <c:v>9958.44</c:v>
                </c:pt>
                <c:pt idx="54">
                  <c:v>10546.4</c:v>
                </c:pt>
                <c:pt idx="55">
                  <c:v>9382.6400000000049</c:v>
                </c:pt>
                <c:pt idx="56">
                  <c:v>10228.9</c:v>
                </c:pt>
              </c:numCache>
            </c:numRef>
          </c:val>
          <c:smooth val="0"/>
          <c:extLst>
            <c:ext xmlns:c16="http://schemas.microsoft.com/office/drawing/2014/chart" uri="{C3380CC4-5D6E-409C-BE32-E72D297353CC}">
              <c16:uniqueId val="{00000000-F75D-4E21-9095-A6A953D5ABA6}"/>
            </c:ext>
          </c:extLst>
        </c:ser>
        <c:dLbls>
          <c:showLegendKey val="0"/>
          <c:showVal val="0"/>
          <c:showCatName val="0"/>
          <c:showSerName val="0"/>
          <c:showPercent val="0"/>
          <c:showBubbleSize val="0"/>
        </c:dLbls>
        <c:marker val="1"/>
        <c:smooth val="0"/>
        <c:axId val="268566720"/>
        <c:axId val="268567112"/>
      </c:lineChart>
      <c:lineChart>
        <c:grouping val="standard"/>
        <c:varyColors val="0"/>
        <c:ser>
          <c:idx val="0"/>
          <c:order val="1"/>
          <c:tx>
            <c:strRef>
              <c:f>Sheet1!$E$2</c:f>
              <c:strCache>
                <c:ptCount val="1"/>
                <c:pt idx="0">
                  <c:v>Urban land price index</c:v>
                </c:pt>
              </c:strCache>
            </c:strRef>
          </c:tx>
          <c:spPr>
            <a:ln>
              <a:solidFill>
                <a:srgbClr val="4F81BD">
                  <a:shade val="95000"/>
                  <a:satMod val="105000"/>
                </a:srgbClr>
              </a:solidFill>
            </a:ln>
          </c:spPr>
          <c:marker>
            <c:symbol val="none"/>
          </c:marker>
          <c:cat>
            <c:numRef>
              <c:f>Sheet1!$D$3:$D$59</c:f>
              <c:numCache>
                <c:formatCode>General</c:formatCode>
                <c:ptCount val="57"/>
                <c:pt idx="0">
                  <c:v>1982</c:v>
                </c:pt>
                <c:pt idx="6">
                  <c:v>1985</c:v>
                </c:pt>
                <c:pt idx="12">
                  <c:v>1988</c:v>
                </c:pt>
                <c:pt idx="18">
                  <c:v>1991</c:v>
                </c:pt>
                <c:pt idx="24">
                  <c:v>1994</c:v>
                </c:pt>
                <c:pt idx="30">
                  <c:v>1997</c:v>
                </c:pt>
                <c:pt idx="36">
                  <c:v>2000</c:v>
                </c:pt>
                <c:pt idx="42">
                  <c:v>2003</c:v>
                </c:pt>
                <c:pt idx="48">
                  <c:v>2006</c:v>
                </c:pt>
                <c:pt idx="54">
                  <c:v>2009</c:v>
                </c:pt>
              </c:numCache>
            </c:numRef>
          </c:cat>
          <c:val>
            <c:numRef>
              <c:f>Sheet1!$E$3:$E$59</c:f>
              <c:numCache>
                <c:formatCode>General</c:formatCode>
                <c:ptCount val="57"/>
                <c:pt idx="0" formatCode="0.0">
                  <c:v>82.3</c:v>
                </c:pt>
                <c:pt idx="2" formatCode="0.0">
                  <c:v>86.2</c:v>
                </c:pt>
                <c:pt idx="4" formatCode="0.0">
                  <c:v>89</c:v>
                </c:pt>
                <c:pt idx="6" formatCode="0.0">
                  <c:v>91.5</c:v>
                </c:pt>
                <c:pt idx="8" formatCode="0.0">
                  <c:v>94.1</c:v>
                </c:pt>
                <c:pt idx="10" formatCode="0.0">
                  <c:v>99.2</c:v>
                </c:pt>
                <c:pt idx="12" formatCode="0.0">
                  <c:v>109.1</c:v>
                </c:pt>
                <c:pt idx="14" formatCode="0.0">
                  <c:v>117.4</c:v>
                </c:pt>
                <c:pt idx="16" formatCode="0.0">
                  <c:v>133.9</c:v>
                </c:pt>
                <c:pt idx="18" formatCode="0.0">
                  <c:v>147.80000000000001</c:v>
                </c:pt>
                <c:pt idx="20" formatCode="0.0">
                  <c:v>145.19999999999999</c:v>
                </c:pt>
                <c:pt idx="22" formatCode="0.0">
                  <c:v>137.19999999999999</c:v>
                </c:pt>
                <c:pt idx="24" formatCode="0.0">
                  <c:v>130.9</c:v>
                </c:pt>
                <c:pt idx="26" formatCode="0.0">
                  <c:v>126.1</c:v>
                </c:pt>
                <c:pt idx="28" formatCode="0.0">
                  <c:v>120.5</c:v>
                </c:pt>
                <c:pt idx="30" formatCode="0.0">
                  <c:v>115.6</c:v>
                </c:pt>
                <c:pt idx="32" formatCode="0.0">
                  <c:v>111.5</c:v>
                </c:pt>
                <c:pt idx="34" formatCode="0.0">
                  <c:v>106.1</c:v>
                </c:pt>
                <c:pt idx="36" formatCode="0.0">
                  <c:v>100</c:v>
                </c:pt>
                <c:pt idx="38" formatCode="0.0">
                  <c:v>93.7</c:v>
                </c:pt>
                <c:pt idx="40" formatCode="0.0">
                  <c:v>87.4</c:v>
                </c:pt>
                <c:pt idx="42" formatCode="0.0">
                  <c:v>81.2</c:v>
                </c:pt>
                <c:pt idx="44" formatCode="0.0">
                  <c:v>74.400000000000006</c:v>
                </c:pt>
                <c:pt idx="46" formatCode="0.0">
                  <c:v>69.099999999999994</c:v>
                </c:pt>
                <c:pt idx="48" formatCode="0.0">
                  <c:v>65.7</c:v>
                </c:pt>
                <c:pt idx="50" formatCode="0.0">
                  <c:v>64.400000000000006</c:v>
                </c:pt>
                <c:pt idx="52" formatCode="0.0">
                  <c:v>63.9</c:v>
                </c:pt>
                <c:pt idx="54" formatCode="0.0">
                  <c:v>61.4</c:v>
                </c:pt>
                <c:pt idx="56" formatCode="0.0">
                  <c:v>58.5</c:v>
                </c:pt>
              </c:numCache>
            </c:numRef>
          </c:val>
          <c:smooth val="0"/>
          <c:extLst>
            <c:ext xmlns:c16="http://schemas.microsoft.com/office/drawing/2014/chart" uri="{C3380CC4-5D6E-409C-BE32-E72D297353CC}">
              <c16:uniqueId val="{00000001-F75D-4E21-9095-A6A953D5ABA6}"/>
            </c:ext>
          </c:extLst>
        </c:ser>
        <c:dLbls>
          <c:showLegendKey val="0"/>
          <c:showVal val="0"/>
          <c:showCatName val="0"/>
          <c:showSerName val="0"/>
          <c:showPercent val="0"/>
          <c:showBubbleSize val="0"/>
        </c:dLbls>
        <c:marker val="1"/>
        <c:smooth val="0"/>
        <c:axId val="331625056"/>
        <c:axId val="268567504"/>
      </c:lineChart>
      <c:catAx>
        <c:axId val="268566720"/>
        <c:scaling>
          <c:orientation val="minMax"/>
        </c:scaling>
        <c:delete val="0"/>
        <c:axPos val="b"/>
        <c:numFmt formatCode="General" sourceLinked="1"/>
        <c:majorTickMark val="in"/>
        <c:minorTickMark val="none"/>
        <c:tickLblPos val="nextTo"/>
        <c:crossAx val="268567112"/>
        <c:crosses val="autoZero"/>
        <c:auto val="1"/>
        <c:lblAlgn val="ctr"/>
        <c:lblOffset val="100"/>
        <c:tickMarkSkip val="6"/>
        <c:noMultiLvlLbl val="0"/>
      </c:catAx>
      <c:valAx>
        <c:axId val="268567112"/>
        <c:scaling>
          <c:orientation val="minMax"/>
          <c:max val="40000"/>
        </c:scaling>
        <c:delete val="0"/>
        <c:axPos val="l"/>
        <c:majorGridlines/>
        <c:numFmt formatCode="#,##0.00_);[Red]\(#,##0.00\)" sourceLinked="1"/>
        <c:majorTickMark val="none"/>
        <c:minorTickMark val="none"/>
        <c:tickLblPos val="nextTo"/>
        <c:spPr>
          <a:ln w="9525">
            <a:solidFill>
              <a:schemeClr val="tx1">
                <a:lumMod val="50000"/>
                <a:lumOff val="50000"/>
              </a:schemeClr>
            </a:solidFill>
          </a:ln>
        </c:spPr>
        <c:crossAx val="268566720"/>
        <c:crosses val="autoZero"/>
        <c:crossBetween val="between"/>
      </c:valAx>
      <c:valAx>
        <c:axId val="268567504"/>
        <c:scaling>
          <c:orientation val="minMax"/>
          <c:max val="150"/>
          <c:min val="50"/>
        </c:scaling>
        <c:delete val="0"/>
        <c:axPos val="r"/>
        <c:numFmt formatCode="0.0" sourceLinked="1"/>
        <c:majorTickMark val="in"/>
        <c:minorTickMark val="none"/>
        <c:tickLblPos val="nextTo"/>
        <c:crossAx val="331625056"/>
        <c:crosses val="max"/>
        <c:crossBetween val="between"/>
      </c:valAx>
      <c:catAx>
        <c:axId val="331625056"/>
        <c:scaling>
          <c:orientation val="minMax"/>
        </c:scaling>
        <c:delete val="1"/>
        <c:axPos val="b"/>
        <c:numFmt formatCode="General" sourceLinked="1"/>
        <c:majorTickMark val="out"/>
        <c:minorTickMark val="none"/>
        <c:tickLblPos val="none"/>
        <c:crossAx val="268567504"/>
        <c:crosses val="autoZero"/>
        <c:auto val="1"/>
        <c:lblAlgn val="ctr"/>
        <c:lblOffset val="100"/>
        <c:noMultiLvlLbl val="0"/>
      </c:catAx>
    </c:plotArea>
    <c:plotVisOnly val="1"/>
    <c:dispBlanksAs val="span"/>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0.19266</cdr:x>
      <cdr:y>0.65385</cdr:y>
    </cdr:from>
    <cdr:to>
      <cdr:x>0.21101</cdr:x>
      <cdr:y>0.75641</cdr:y>
    </cdr:to>
    <cdr:sp macro="" textlink="">
      <cdr:nvSpPr>
        <cdr:cNvPr id="3" name="直線矢印コネクタ 2"/>
        <cdr:cNvSpPr/>
      </cdr:nvSpPr>
      <cdr:spPr>
        <a:xfrm xmlns:a="http://schemas.openxmlformats.org/drawingml/2006/main" flipH="1" flipV="1">
          <a:off x="1512168" y="3672408"/>
          <a:ext cx="144016" cy="576062"/>
        </a:xfrm>
        <a:prstGeom xmlns:a="http://schemas.openxmlformats.org/drawingml/2006/main" prst="straightConnector1">
          <a:avLst/>
        </a:prstGeom>
        <a:ln xmlns:a="http://schemas.openxmlformats.org/drawingml/2006/main">
          <a:solidFill>
            <a:schemeClr val="tx1">
              <a:lumMod val="50000"/>
              <a:lumOff val="50000"/>
            </a:schemeClr>
          </a:solidFill>
          <a:headEnd type="none"/>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0.23132</cdr:x>
      <cdr:y>0.39416</cdr:y>
    </cdr:from>
    <cdr:to>
      <cdr:x>0.25273</cdr:x>
      <cdr:y>0.47236</cdr:y>
    </cdr:to>
    <cdr:sp macro="" textlink="">
      <cdr:nvSpPr>
        <cdr:cNvPr id="4" name="直線矢印コネクタ 3"/>
        <cdr:cNvSpPr/>
      </cdr:nvSpPr>
      <cdr:spPr>
        <a:xfrm xmlns:a="http://schemas.openxmlformats.org/drawingml/2006/main" rot="600000">
          <a:off x="1815606" y="2213866"/>
          <a:ext cx="168017" cy="439178"/>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dr:relSizeAnchor xmlns:cdr="http://schemas.openxmlformats.org/drawingml/2006/chartDrawing">
    <cdr:from>
      <cdr:x>0.25044</cdr:x>
      <cdr:y>0.25113</cdr:y>
    </cdr:from>
    <cdr:to>
      <cdr:x>0.29084</cdr:x>
      <cdr:y>0.30015</cdr:y>
    </cdr:to>
    <cdr:sp macro="" textlink="">
      <cdr:nvSpPr>
        <cdr:cNvPr id="5" name="直線矢印コネクタ 4"/>
        <cdr:cNvSpPr/>
      </cdr:nvSpPr>
      <cdr:spPr>
        <a:xfrm xmlns:a="http://schemas.openxmlformats.org/drawingml/2006/main" rot="600000" flipV="1">
          <a:off x="1965709" y="1410525"/>
          <a:ext cx="317056" cy="275278"/>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dr:relSizeAnchor xmlns:cdr="http://schemas.openxmlformats.org/drawingml/2006/chartDrawing">
    <cdr:from>
      <cdr:x>0.31041</cdr:x>
      <cdr:y>0.40327</cdr:y>
    </cdr:from>
    <cdr:to>
      <cdr:x>0.32254</cdr:x>
      <cdr:y>0.52806</cdr:y>
    </cdr:to>
    <cdr:sp macro="" textlink="">
      <cdr:nvSpPr>
        <cdr:cNvPr id="7" name="直線矢印コネクタ 6"/>
        <cdr:cNvSpPr/>
      </cdr:nvSpPr>
      <cdr:spPr>
        <a:xfrm xmlns:a="http://schemas.openxmlformats.org/drawingml/2006/main" rot="600000" flipV="1">
          <a:off x="2436397" y="2264999"/>
          <a:ext cx="95148" cy="700914"/>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dr:relSizeAnchor xmlns:cdr="http://schemas.openxmlformats.org/drawingml/2006/chartDrawing">
    <cdr:from>
      <cdr:x>0.52747</cdr:x>
      <cdr:y>0.30671</cdr:y>
    </cdr:from>
    <cdr:to>
      <cdr:x>0.53329</cdr:x>
      <cdr:y>0.52803</cdr:y>
    </cdr:to>
    <cdr:sp macro="" textlink="">
      <cdr:nvSpPr>
        <cdr:cNvPr id="8" name="直線矢印コネクタ 7"/>
        <cdr:cNvSpPr/>
      </cdr:nvSpPr>
      <cdr:spPr>
        <a:xfrm xmlns:a="http://schemas.openxmlformats.org/drawingml/2006/main" rot="600000" flipH="1">
          <a:off x="4140026" y="1722689"/>
          <a:ext cx="45719" cy="1243051"/>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dr:relSizeAnchor xmlns:cdr="http://schemas.openxmlformats.org/drawingml/2006/chartDrawing">
    <cdr:from>
      <cdr:x>0.55385</cdr:x>
      <cdr:y>0.39612</cdr:y>
    </cdr:from>
    <cdr:to>
      <cdr:x>0.55968</cdr:x>
      <cdr:y>0.61051</cdr:y>
    </cdr:to>
    <cdr:sp macro="" textlink="">
      <cdr:nvSpPr>
        <cdr:cNvPr id="9" name="直線矢印コネクタ 8"/>
        <cdr:cNvSpPr/>
      </cdr:nvSpPr>
      <cdr:spPr>
        <a:xfrm xmlns:a="http://schemas.openxmlformats.org/drawingml/2006/main" rot="600000" flipH="1">
          <a:off x="4347128" y="2224872"/>
          <a:ext cx="45719" cy="1204157"/>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dr:relSizeAnchor xmlns:cdr="http://schemas.openxmlformats.org/drawingml/2006/chartDrawing">
    <cdr:from>
      <cdr:x>0.59602</cdr:x>
      <cdr:y>0.44644</cdr:y>
    </cdr:from>
    <cdr:to>
      <cdr:x>0.60538</cdr:x>
      <cdr:y>0.59719</cdr:y>
    </cdr:to>
    <cdr:sp macro="" textlink="">
      <cdr:nvSpPr>
        <cdr:cNvPr id="10" name="直線矢印コネクタ 9"/>
        <cdr:cNvSpPr/>
      </cdr:nvSpPr>
      <cdr:spPr>
        <a:xfrm xmlns:a="http://schemas.openxmlformats.org/drawingml/2006/main" rot="600000" flipH="1">
          <a:off x="4678116" y="2507469"/>
          <a:ext cx="73459" cy="846744"/>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dr:relSizeAnchor xmlns:cdr="http://schemas.openxmlformats.org/drawingml/2006/chartDrawing">
    <cdr:from>
      <cdr:x>0.84231</cdr:x>
      <cdr:y>0.72714</cdr:y>
    </cdr:from>
    <cdr:to>
      <cdr:x>0.85529</cdr:x>
      <cdr:y>0.84865</cdr:y>
    </cdr:to>
    <cdr:sp macro="" textlink="">
      <cdr:nvSpPr>
        <cdr:cNvPr id="11" name="直線矢印コネクタ 10"/>
        <cdr:cNvSpPr/>
      </cdr:nvSpPr>
      <cdr:spPr>
        <a:xfrm xmlns:a="http://schemas.openxmlformats.org/drawingml/2006/main" rot="600000" flipV="1">
          <a:off x="6611211" y="4084053"/>
          <a:ext cx="101867" cy="682503"/>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dr:relSizeAnchor xmlns:cdr="http://schemas.openxmlformats.org/drawingml/2006/chartDrawing">
    <cdr:from>
      <cdr:x>0.55046</cdr:x>
      <cdr:y>0.65385</cdr:y>
    </cdr:from>
    <cdr:to>
      <cdr:x>0.56881</cdr:x>
      <cdr:y>0.67949</cdr:y>
    </cdr:to>
    <cdr:sp macro="" textlink="">
      <cdr:nvSpPr>
        <cdr:cNvPr id="12" name="直線矢印コネクタ 11"/>
        <cdr:cNvSpPr/>
      </cdr:nvSpPr>
      <cdr:spPr>
        <a:xfrm xmlns:a="http://schemas.openxmlformats.org/drawingml/2006/main" flipV="1">
          <a:off x="4320480" y="3672408"/>
          <a:ext cx="144016" cy="144016"/>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dr:relSizeAnchor xmlns:cdr="http://schemas.openxmlformats.org/drawingml/2006/chartDrawing">
    <cdr:from>
      <cdr:x>0.69725</cdr:x>
      <cdr:y>0.75641</cdr:y>
    </cdr:from>
    <cdr:to>
      <cdr:x>0.70642</cdr:x>
      <cdr:y>0.80769</cdr:y>
    </cdr:to>
    <cdr:sp macro="" textlink="">
      <cdr:nvSpPr>
        <cdr:cNvPr id="13" name="直線矢印コネクタ 12"/>
        <cdr:cNvSpPr/>
      </cdr:nvSpPr>
      <cdr:spPr>
        <a:xfrm xmlns:a="http://schemas.openxmlformats.org/drawingml/2006/main" flipV="1">
          <a:off x="5472608" y="4248472"/>
          <a:ext cx="72008" cy="288032"/>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dr:relSizeAnchor xmlns:cdr="http://schemas.openxmlformats.org/drawingml/2006/chartDrawing">
    <cdr:from>
      <cdr:x>0.62943</cdr:x>
      <cdr:y>0.51348</cdr:y>
    </cdr:from>
    <cdr:to>
      <cdr:x>0.63705</cdr:x>
      <cdr:y>0.60418</cdr:y>
    </cdr:to>
    <cdr:sp macro="" textlink="">
      <cdr:nvSpPr>
        <cdr:cNvPr id="14" name="直線矢印コネクタ 13"/>
        <cdr:cNvSpPr/>
      </cdr:nvSpPr>
      <cdr:spPr>
        <a:xfrm xmlns:a="http://schemas.openxmlformats.org/drawingml/2006/main" rot="600000" flipH="1">
          <a:off x="4940319" y="2884014"/>
          <a:ext cx="59819" cy="509426"/>
        </a:xfrm>
        <a:prstGeom xmlns:a="http://schemas.openxmlformats.org/drawingml/2006/main" prst="straightConnector1">
          <a:avLst/>
        </a:prstGeom>
        <a:noFill xmlns:a="http://schemas.openxmlformats.org/drawingml/2006/main"/>
        <a:ln xmlns:a="http://schemas.openxmlformats.org/drawingml/2006/main" w="9525" cap="flat" cmpd="sng" algn="ctr">
          <a:solidFill>
            <a:sysClr val="windowText" lastClr="000000">
              <a:lumMod val="50000"/>
              <a:lumOff val="50000"/>
            </a:sysClr>
          </a:solidFill>
          <a:prstDash val="solid"/>
          <a:headEnd type="none"/>
          <a:tailEnd type="triangle"/>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ja-JP"/>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BB56EB-BC06-422C-855E-FCE9C5FEE786}" type="datetimeFigureOut">
              <a:rPr kumimoji="1" lang="ja-JP" altLang="en-US" smtClean="0"/>
              <a:t>2016/6/28</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405AE44-716E-4F99-A6FD-E134A649CC0D}" type="slidenum">
              <a:rPr kumimoji="1" lang="ja-JP" altLang="en-US" smtClean="0"/>
              <a:t>‹#›</a:t>
            </a:fld>
            <a:endParaRPr kumimoji="1" lang="ja-JP" altLang="en-US"/>
          </a:p>
        </p:txBody>
      </p:sp>
    </p:spTree>
    <p:extLst>
      <p:ext uri="{BB962C8B-B14F-4D97-AF65-F5344CB8AC3E}">
        <p14:creationId xmlns:p14="http://schemas.microsoft.com/office/powerpoint/2010/main" val="1773201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4FF50E-863F-4331-B367-64F70996846C}" type="datetimeFigureOut">
              <a:rPr kumimoji="1" lang="ja-JP" altLang="en-US" smtClean="0"/>
              <a:t>2016/6/28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CB37D3-1998-4DE8-BE9D-F32D58F72D97}" type="slidenum">
              <a:rPr kumimoji="1" lang="ja-JP" altLang="en-US" smtClean="0"/>
              <a:t>‹#›</a:t>
            </a:fld>
            <a:endParaRPr kumimoji="1" lang="ja-JP" altLang="en-US"/>
          </a:p>
        </p:txBody>
      </p:sp>
    </p:spTree>
    <p:extLst>
      <p:ext uri="{BB962C8B-B14F-4D97-AF65-F5344CB8AC3E}">
        <p14:creationId xmlns:p14="http://schemas.microsoft.com/office/powerpoint/2010/main" val="18437979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DCB37D3-1998-4DE8-BE9D-F32D58F72D97}" type="slidenum">
              <a:rPr kumimoji="1" lang="ja-JP" altLang="en-US" smtClean="0"/>
              <a:t>8</a:t>
            </a:fld>
            <a:endParaRPr kumimoji="1" lang="ja-JP" altLang="en-US"/>
          </a:p>
        </p:txBody>
      </p:sp>
    </p:spTree>
    <p:extLst>
      <p:ext uri="{BB962C8B-B14F-4D97-AF65-F5344CB8AC3E}">
        <p14:creationId xmlns:p14="http://schemas.microsoft.com/office/powerpoint/2010/main" val="4069060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1456370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756098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1127481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3568147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299582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2734416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3086641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21447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972184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54754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817869-0BD4-4C91-80A4-A527E90089B2}" type="datetimeFigureOut">
              <a:rPr kumimoji="1" lang="ja-JP" altLang="en-US" smtClean="0"/>
              <a:t>2016/6/28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2745293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817869-0BD4-4C91-80A4-A527E90089B2}" type="datetimeFigureOut">
              <a:rPr kumimoji="1" lang="ja-JP" altLang="en-US" smtClean="0"/>
              <a:t>2016/6/28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C3349-4BB2-45B0-A672-2D08F0DE8656}" type="slidenum">
              <a:rPr kumimoji="1" lang="ja-JP" altLang="en-US" smtClean="0"/>
              <a:t>‹#›</a:t>
            </a:fld>
            <a:endParaRPr kumimoji="1" lang="ja-JP" altLang="en-US"/>
          </a:p>
        </p:txBody>
      </p:sp>
    </p:spTree>
    <p:extLst>
      <p:ext uri="{BB962C8B-B14F-4D97-AF65-F5344CB8AC3E}">
        <p14:creationId xmlns:p14="http://schemas.microsoft.com/office/powerpoint/2010/main" val="252697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122364"/>
            <a:ext cx="9144000" cy="1226517"/>
          </a:xfrm>
        </p:spPr>
        <p:txBody>
          <a:bodyPr>
            <a:normAutofit fontScale="90000"/>
          </a:bodyPr>
          <a:lstStyle/>
          <a:p>
            <a:r>
              <a:rPr lang="en-US" altLang="ja-JP" dirty="0"/>
              <a:t>Financial Supervision </a:t>
            </a:r>
            <a:br>
              <a:rPr lang="en-US" altLang="ja-JP" dirty="0"/>
            </a:br>
            <a:r>
              <a:rPr lang="en-US" altLang="ja-JP" dirty="0"/>
              <a:t>Our Experience</a:t>
            </a:r>
            <a:endParaRPr kumimoji="1" lang="ja-JP" altLang="en-US" dirty="0"/>
          </a:p>
        </p:txBody>
      </p:sp>
      <p:sp>
        <p:nvSpPr>
          <p:cNvPr id="4" name="サブタイトル 3"/>
          <p:cNvSpPr>
            <a:spLocks noGrp="1"/>
          </p:cNvSpPr>
          <p:nvPr>
            <p:ph type="subTitle" idx="1"/>
          </p:nvPr>
        </p:nvSpPr>
        <p:spPr>
          <a:xfrm>
            <a:off x="0" y="4797152"/>
            <a:ext cx="9144000" cy="1080120"/>
          </a:xfrm>
        </p:spPr>
        <p:txBody>
          <a:bodyPr>
            <a:noAutofit/>
          </a:bodyPr>
          <a:lstStyle/>
          <a:p>
            <a:r>
              <a:rPr kumimoji="1" lang="en-US" altLang="ja-JP" sz="3200" dirty="0"/>
              <a:t>Hideichiro HAMANAKA</a:t>
            </a:r>
          </a:p>
          <a:p>
            <a:r>
              <a:rPr lang="en-US" altLang="ja-JP" sz="3200" dirty="0"/>
              <a:t>July 2016</a:t>
            </a:r>
            <a:endParaRPr kumimoji="1" lang="ja-JP" altLang="en-US" sz="3200" dirty="0"/>
          </a:p>
        </p:txBody>
      </p:sp>
    </p:spTree>
    <p:extLst>
      <p:ext uri="{BB962C8B-B14F-4D97-AF65-F5344CB8AC3E}">
        <p14:creationId xmlns:p14="http://schemas.microsoft.com/office/powerpoint/2010/main" val="2003443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rot="10800000" flipV="1">
            <a:off x="0" y="-99391"/>
            <a:ext cx="9468544" cy="6912768"/>
          </a:xfrm>
        </p:spPr>
        <p:txBody>
          <a:bodyPr>
            <a:normAutofit fontScale="90000"/>
          </a:bodyPr>
          <a:lstStyle/>
          <a:p>
            <a:r>
              <a:rPr kumimoji="1" lang="en-US" altLang="ja-JP" dirty="0" err="1"/>
              <a:t>Dillemma</a:t>
            </a:r>
            <a:br>
              <a:rPr kumimoji="1" lang="en-US" altLang="ja-JP" dirty="0"/>
            </a:br>
            <a:r>
              <a:rPr lang="ja-JP" altLang="en-US" dirty="0"/>
              <a:t>・</a:t>
            </a:r>
            <a:r>
              <a:rPr lang="en-US" altLang="ja-JP" dirty="0"/>
              <a:t>Enhanced</a:t>
            </a:r>
            <a:r>
              <a:rPr lang="ja-JP" altLang="en-US" dirty="0"/>
              <a:t> </a:t>
            </a:r>
            <a:r>
              <a:rPr lang="en-US" altLang="ja-JP" dirty="0"/>
              <a:t>Supervision</a:t>
            </a:r>
            <a:r>
              <a:rPr lang="ja-JP" altLang="en-US" dirty="0"/>
              <a:t> </a:t>
            </a:r>
            <a:r>
              <a:rPr lang="en-US" altLang="ja-JP" dirty="0"/>
              <a:t>vs Small Gov’t </a:t>
            </a:r>
            <a:br>
              <a:rPr lang="en-US" altLang="ja-JP" dirty="0"/>
            </a:br>
            <a:r>
              <a:rPr lang="en-US" altLang="ja-JP" sz="3100"/>
              <a:t>           </a:t>
            </a:r>
            <a:r>
              <a:rPr lang="en-US" altLang="ja-JP" sz="3100" dirty="0"/>
              <a:t>Germany’s case</a:t>
            </a:r>
            <a:br>
              <a:rPr lang="en-US" altLang="ja-JP" sz="3100" dirty="0"/>
            </a:br>
            <a:r>
              <a:rPr lang="en-US" altLang="ja-JP" sz="3100" dirty="0"/>
              <a:t>           UK proposal FSA under BoE          </a:t>
            </a:r>
            <a:br>
              <a:rPr lang="en-US" altLang="ja-JP" sz="3100" dirty="0"/>
            </a:br>
            <a:r>
              <a:rPr lang="en-US" altLang="ja-JP" sz="3100" dirty="0"/>
              <a:t>           Co-operation of </a:t>
            </a:r>
            <a:r>
              <a:rPr lang="en-US" altLang="ja-JP" sz="3100" dirty="0" err="1"/>
              <a:t>Govt</a:t>
            </a:r>
            <a:r>
              <a:rPr lang="en-US" altLang="ja-JP" sz="3100" dirty="0"/>
              <a:t> and </a:t>
            </a:r>
            <a:r>
              <a:rPr lang="en-US" altLang="ja-JP" sz="3100" dirty="0" err="1"/>
              <a:t>BoJ</a:t>
            </a:r>
            <a:r>
              <a:rPr lang="en-US" altLang="ja-JP" sz="3100" dirty="0"/>
              <a:t> dates back to 1927-,1947-</a:t>
            </a:r>
            <a:br>
              <a:rPr lang="en-US" altLang="ja-JP" sz="3100" dirty="0"/>
            </a:br>
            <a:r>
              <a:rPr lang="en-US" altLang="ja-JP" sz="3100" dirty="0"/>
              <a:t>                   and 1998-</a:t>
            </a:r>
            <a:br>
              <a:rPr lang="en-US" altLang="ja-JP" sz="3100" dirty="0"/>
            </a:br>
            <a:r>
              <a:rPr lang="en-US" altLang="ja-JP" sz="3100" dirty="0"/>
              <a:t>           </a:t>
            </a:r>
            <a:br>
              <a:rPr lang="en-US" altLang="ja-JP" dirty="0"/>
            </a:br>
            <a:r>
              <a:rPr lang="ja-JP" altLang="en-US" dirty="0"/>
              <a:t>・</a:t>
            </a:r>
            <a:r>
              <a:rPr lang="en-US" altLang="ja-JP" dirty="0"/>
              <a:t>Supply</a:t>
            </a:r>
            <a:r>
              <a:rPr lang="ja-JP" altLang="en-US" dirty="0"/>
              <a:t> </a:t>
            </a:r>
            <a:r>
              <a:rPr lang="en-US" altLang="ja-JP" dirty="0"/>
              <a:t>of</a:t>
            </a:r>
            <a:r>
              <a:rPr lang="ja-JP" altLang="en-US" dirty="0"/>
              <a:t> </a:t>
            </a:r>
            <a:r>
              <a:rPr lang="en-US" altLang="ja-JP" dirty="0"/>
              <a:t>Money</a:t>
            </a:r>
            <a:r>
              <a:rPr lang="ja-JP" altLang="en-US" dirty="0"/>
              <a:t> </a:t>
            </a:r>
            <a:r>
              <a:rPr lang="en-US" altLang="ja-JP" dirty="0"/>
              <a:t>to</a:t>
            </a:r>
            <a:r>
              <a:rPr lang="ja-JP" altLang="en-US" dirty="0"/>
              <a:t> </a:t>
            </a:r>
            <a:r>
              <a:rPr lang="en-US" altLang="ja-JP" dirty="0"/>
              <a:t>near-failure Banks</a:t>
            </a:r>
            <a:br>
              <a:rPr lang="en-US" altLang="ja-JP" dirty="0"/>
            </a:br>
            <a:r>
              <a:rPr lang="en-US" altLang="ja-JP" dirty="0"/>
              <a:t>       vs Supervision by Central Bank</a:t>
            </a:r>
            <a:br>
              <a:rPr lang="en-US" altLang="ja-JP" dirty="0"/>
            </a:br>
            <a:r>
              <a:rPr lang="en-US" altLang="ja-JP" sz="3100" dirty="0"/>
              <a:t>             </a:t>
            </a:r>
            <a:r>
              <a:rPr lang="en-US" altLang="ja-JP" sz="3100" dirty="0" err="1"/>
              <a:t>BoJ</a:t>
            </a:r>
            <a:r>
              <a:rPr lang="en-US" altLang="ja-JP" sz="3100" dirty="0"/>
              <a:t> rejected law enforcement function since 1927</a:t>
            </a:r>
            <a:br>
              <a:rPr lang="en-US" altLang="ja-JP" sz="3100" dirty="0"/>
            </a:br>
            <a:r>
              <a:rPr lang="en-US" altLang="ja-JP" sz="3100" dirty="0"/>
              <a:t>                 (Central Bank Independence)</a:t>
            </a:r>
            <a:br>
              <a:rPr lang="en-US" altLang="ja-JP" dirty="0"/>
            </a:br>
            <a:r>
              <a:rPr lang="en-US" altLang="ja-JP" sz="3100" dirty="0"/>
              <a:t>             UK PRA </a:t>
            </a:r>
            <a:r>
              <a:rPr lang="en-US" altLang="ja-JP" sz="3100" dirty="0" err="1"/>
              <a:t>dictinct</a:t>
            </a:r>
            <a:r>
              <a:rPr lang="en-US" altLang="ja-JP" sz="3100" dirty="0"/>
              <a:t> from rest of BoE    </a:t>
            </a:r>
            <a:br>
              <a:rPr lang="en-US" altLang="ja-JP" dirty="0"/>
            </a:br>
            <a:r>
              <a:rPr lang="en-US" altLang="ja-JP" dirty="0"/>
              <a:t>Most Successful and Stable Division of Labor in JAPAN</a:t>
            </a:r>
            <a:endParaRPr kumimoji="1" lang="ja-JP" altLang="en-US" dirty="0"/>
          </a:p>
        </p:txBody>
      </p:sp>
    </p:spTree>
    <p:extLst>
      <p:ext uri="{BB962C8B-B14F-4D97-AF65-F5344CB8AC3E}">
        <p14:creationId xmlns:p14="http://schemas.microsoft.com/office/powerpoint/2010/main" val="629908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65126"/>
            <a:ext cx="8964488" cy="6304234"/>
          </a:xfrm>
        </p:spPr>
        <p:txBody>
          <a:bodyPr>
            <a:normAutofit fontScale="90000"/>
          </a:bodyPr>
          <a:lstStyle/>
          <a:p>
            <a:r>
              <a:rPr kumimoji="1" lang="en-US" altLang="ja-JP" dirty="0"/>
              <a:t>Way</a:t>
            </a:r>
            <a:r>
              <a:rPr kumimoji="1" lang="ja-JP" altLang="en-US" dirty="0"/>
              <a:t> </a:t>
            </a:r>
            <a:r>
              <a:rPr kumimoji="1" lang="en-US" altLang="ja-JP" dirty="0"/>
              <a:t>Forward</a:t>
            </a:r>
            <a:br>
              <a:rPr kumimoji="1" lang="en-US" altLang="ja-JP" dirty="0"/>
            </a:br>
            <a:r>
              <a:rPr kumimoji="1" lang="ja-JP" altLang="en-US" dirty="0"/>
              <a:t>　</a:t>
            </a:r>
            <a:r>
              <a:rPr kumimoji="1" lang="en-US" altLang="ja-JP" sz="2800" dirty="0"/>
              <a:t>Build reservoir of experts for integrated supervision</a:t>
            </a:r>
            <a:br>
              <a:rPr kumimoji="1" lang="en-US" altLang="ja-JP" sz="2800" dirty="0"/>
            </a:br>
            <a:r>
              <a:rPr lang="en-US" altLang="ja-JP" sz="2800" dirty="0"/>
              <a:t>       Recruit outsiders : lawyers, accountants, tax experts,         </a:t>
            </a:r>
            <a:br>
              <a:rPr lang="en-US" altLang="ja-JP" sz="2800" dirty="0"/>
            </a:br>
            <a:r>
              <a:rPr lang="en-US" altLang="ja-JP" sz="2800" dirty="0"/>
              <a:t>                   financial consultants, former bank clerks, </a:t>
            </a:r>
            <a:r>
              <a:rPr lang="en-US" altLang="ja-JP" sz="2800" dirty="0" err="1"/>
              <a:t>etc</a:t>
            </a:r>
            <a:br>
              <a:rPr lang="en-US" altLang="ja-JP" sz="2800" dirty="0"/>
            </a:br>
            <a:r>
              <a:rPr lang="en-US" altLang="ja-JP" sz="2800" dirty="0"/>
              <a:t>       Start severe inspection and disposal of non-performing</a:t>
            </a:r>
            <a:br>
              <a:rPr lang="en-US" altLang="ja-JP" sz="2800" dirty="0"/>
            </a:br>
            <a:r>
              <a:rPr lang="en-US" altLang="ja-JP" sz="2800" dirty="0"/>
              <a:t>                   loans</a:t>
            </a:r>
            <a:br>
              <a:rPr lang="en-US" altLang="ja-JP" sz="2800" dirty="0"/>
            </a:br>
            <a:r>
              <a:rPr lang="en-US" altLang="ja-JP" sz="2800" dirty="0"/>
              <a:t>       Capital Injection to economically viable ones</a:t>
            </a:r>
            <a:br>
              <a:rPr lang="en-US" altLang="ja-JP" sz="2800" dirty="0"/>
            </a:br>
            <a:r>
              <a:rPr lang="en-US" altLang="ja-JP" sz="2800" dirty="0"/>
              <a:t>       Send clear messages to domestic and international </a:t>
            </a:r>
            <a:br>
              <a:rPr lang="en-US" altLang="ja-JP" sz="2800" dirty="0"/>
            </a:br>
            <a:r>
              <a:rPr lang="en-US" altLang="ja-JP" sz="2800" dirty="0"/>
              <a:t>                   market participants (and international peers)</a:t>
            </a:r>
            <a:br>
              <a:rPr lang="en-US" altLang="ja-JP" sz="2800" dirty="0"/>
            </a:br>
            <a:r>
              <a:rPr lang="en-US" altLang="ja-JP" sz="2800" dirty="0"/>
              <a:t>       Create institutional memory of enhanced supervision</a:t>
            </a:r>
            <a:br>
              <a:rPr lang="en-US" altLang="ja-JP" sz="2800" dirty="0"/>
            </a:br>
            <a:r>
              <a:rPr lang="en-US" altLang="ja-JP" sz="2800" dirty="0"/>
              <a:t>       Form sound triangular relation : enhanced supervision and</a:t>
            </a:r>
            <a:br>
              <a:rPr lang="en-US" altLang="ja-JP" sz="2800" dirty="0"/>
            </a:br>
            <a:r>
              <a:rPr lang="en-US" altLang="ja-JP" sz="2800" dirty="0"/>
              <a:t>                   monetary policy and fiscal policy </a:t>
            </a:r>
            <a:br>
              <a:rPr lang="en-US" altLang="ja-JP" sz="2800" dirty="0"/>
            </a:br>
            <a:r>
              <a:rPr lang="en-US" altLang="ja-JP" sz="2800" dirty="0"/>
              <a:t>       Engage with international organizations and know supervisory</a:t>
            </a:r>
            <a:br>
              <a:rPr lang="en-US" altLang="ja-JP" sz="2800" dirty="0"/>
            </a:br>
            <a:r>
              <a:rPr lang="en-US" altLang="ja-JP" sz="2800" dirty="0"/>
              <a:t>                   peers do</a:t>
            </a:r>
            <a:br>
              <a:rPr lang="en-US" altLang="ja-JP" sz="2800" dirty="0"/>
            </a:br>
            <a:r>
              <a:rPr lang="en-US" altLang="ja-JP" sz="2800" dirty="0"/>
              <a:t>       Good Luck !</a:t>
            </a:r>
            <a:endParaRPr kumimoji="1" lang="ja-JP" altLang="en-US" sz="2800" dirty="0"/>
          </a:p>
        </p:txBody>
      </p:sp>
    </p:spTree>
    <p:extLst>
      <p:ext uri="{BB962C8B-B14F-4D97-AF65-F5344CB8AC3E}">
        <p14:creationId xmlns:p14="http://schemas.microsoft.com/office/powerpoint/2010/main" val="1567017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p:cNvGraphicFramePr/>
          <p:nvPr/>
        </p:nvGraphicFramePr>
        <p:xfrm>
          <a:off x="611560" y="404664"/>
          <a:ext cx="7848872" cy="5616624"/>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3"/>
          <p:cNvSpPr txBox="1"/>
          <p:nvPr/>
        </p:nvSpPr>
        <p:spPr>
          <a:xfrm>
            <a:off x="611560" y="764704"/>
            <a:ext cx="1085850" cy="2667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1000" dirty="0"/>
              <a:t>Nikkei 225 :JPY</a:t>
            </a:r>
            <a:endParaRPr kumimoji="1" lang="ja-JP" altLang="en-US" sz="1000" dirty="0"/>
          </a:p>
        </p:txBody>
      </p:sp>
      <p:sp>
        <p:nvSpPr>
          <p:cNvPr id="6" name="テキスト ボックス 4"/>
          <p:cNvSpPr txBox="1"/>
          <p:nvPr/>
        </p:nvSpPr>
        <p:spPr>
          <a:xfrm>
            <a:off x="6732240" y="764704"/>
            <a:ext cx="1733550" cy="2667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en-US" altLang="ja-JP" sz="1000" dirty="0"/>
              <a:t>Land Index : Year2000 =100</a:t>
            </a:r>
            <a:endParaRPr kumimoji="1" lang="ja-JP" altLang="en-US" sz="1000" dirty="0"/>
          </a:p>
        </p:txBody>
      </p:sp>
      <p:sp>
        <p:nvSpPr>
          <p:cNvPr id="7" name="テキスト ボックス 5"/>
          <p:cNvSpPr txBox="1"/>
          <p:nvPr/>
        </p:nvSpPr>
        <p:spPr>
          <a:xfrm>
            <a:off x="3923928" y="1340768"/>
            <a:ext cx="1584176" cy="28803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000" b="1" dirty="0"/>
              <a:t>Urban Land Price</a:t>
            </a:r>
            <a:r>
              <a:rPr kumimoji="1" lang="en-US" altLang="ja-JP" sz="1000" b="1" baseline="0" dirty="0"/>
              <a:t> </a:t>
            </a:r>
            <a:r>
              <a:rPr kumimoji="1" lang="en-US" altLang="ja-JP" sz="1000" b="1" dirty="0"/>
              <a:t>Index</a:t>
            </a:r>
            <a:endParaRPr kumimoji="1" lang="ja-JP" altLang="en-US" sz="1000" b="1" dirty="0"/>
          </a:p>
        </p:txBody>
      </p:sp>
      <p:sp>
        <p:nvSpPr>
          <p:cNvPr id="8" name="テキスト ボックス 6"/>
          <p:cNvSpPr txBox="1"/>
          <p:nvPr/>
        </p:nvSpPr>
        <p:spPr>
          <a:xfrm>
            <a:off x="2195736" y="1340768"/>
            <a:ext cx="792088" cy="28803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000" b="1" dirty="0"/>
              <a:t>Nikkei 225</a:t>
            </a:r>
            <a:endParaRPr kumimoji="1" lang="ja-JP" altLang="en-US" sz="1000" b="1" dirty="0"/>
          </a:p>
        </p:txBody>
      </p:sp>
      <p:sp>
        <p:nvSpPr>
          <p:cNvPr id="11" name="角丸四角形 10"/>
          <p:cNvSpPr/>
          <p:nvPr/>
        </p:nvSpPr>
        <p:spPr>
          <a:xfrm>
            <a:off x="1907704" y="4653136"/>
            <a:ext cx="936104"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Plaza Accord</a:t>
            </a:r>
          </a:p>
          <a:p>
            <a:r>
              <a:rPr lang="en-US" altLang="ja-JP" sz="1000" dirty="0">
                <a:solidFill>
                  <a:sysClr val="windowText" lastClr="000000"/>
                </a:solidFill>
              </a:rPr>
              <a:t> (1985.09)</a:t>
            </a:r>
            <a:endParaRPr lang="ja-JP" altLang="en-US" sz="1000" dirty="0">
              <a:solidFill>
                <a:sysClr val="windowText" lastClr="000000"/>
              </a:solidFill>
            </a:endParaRPr>
          </a:p>
        </p:txBody>
      </p:sp>
      <p:sp>
        <p:nvSpPr>
          <p:cNvPr id="12" name="角丸四角形 11"/>
          <p:cNvSpPr/>
          <p:nvPr/>
        </p:nvSpPr>
        <p:spPr>
          <a:xfrm>
            <a:off x="1547664" y="2420888"/>
            <a:ext cx="1008112"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Black Monday</a:t>
            </a:r>
          </a:p>
          <a:p>
            <a:r>
              <a:rPr lang="en-US" altLang="ja-JP" sz="1000" dirty="0">
                <a:solidFill>
                  <a:sysClr val="windowText" lastClr="000000"/>
                </a:solidFill>
              </a:rPr>
              <a:t>(1987.10)</a:t>
            </a:r>
            <a:endParaRPr lang="ja-JP" altLang="en-US" sz="1000" dirty="0">
              <a:solidFill>
                <a:sysClr val="windowText" lastClr="000000"/>
              </a:solidFill>
            </a:endParaRPr>
          </a:p>
        </p:txBody>
      </p:sp>
      <p:sp>
        <p:nvSpPr>
          <p:cNvPr id="13" name="角丸四角形 12"/>
          <p:cNvSpPr/>
          <p:nvPr/>
        </p:nvSpPr>
        <p:spPr>
          <a:xfrm>
            <a:off x="1403648" y="1844824"/>
            <a:ext cx="1152128" cy="432048"/>
          </a:xfrm>
          <a:prstGeom prst="roundRect">
            <a:avLst>
              <a:gd name="adj" fmla="val 16667"/>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Fall of Berlin Wall</a:t>
            </a:r>
          </a:p>
          <a:p>
            <a:r>
              <a:rPr lang="en-US" altLang="ja-JP" sz="1000" dirty="0">
                <a:solidFill>
                  <a:sysClr val="windowText" lastClr="000000"/>
                </a:solidFill>
              </a:rPr>
              <a:t>(1989.11)</a:t>
            </a:r>
            <a:endParaRPr lang="ja-JP" altLang="en-US" sz="1000" dirty="0">
              <a:solidFill>
                <a:sysClr val="windowText" lastClr="000000"/>
              </a:solidFill>
            </a:endParaRPr>
          </a:p>
        </p:txBody>
      </p:sp>
      <p:sp>
        <p:nvSpPr>
          <p:cNvPr id="14" name="角丸四角形 13"/>
          <p:cNvSpPr/>
          <p:nvPr/>
        </p:nvSpPr>
        <p:spPr>
          <a:xfrm>
            <a:off x="2627784" y="3356992"/>
            <a:ext cx="792088"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Gulf War</a:t>
            </a:r>
          </a:p>
          <a:p>
            <a:r>
              <a:rPr lang="en-US" altLang="ja-JP" sz="1000" dirty="0">
                <a:solidFill>
                  <a:sysClr val="windowText" lastClr="000000"/>
                </a:solidFill>
              </a:rPr>
              <a:t>(1990.08)</a:t>
            </a:r>
            <a:endParaRPr lang="ja-JP" altLang="en-US" sz="1000" dirty="0">
              <a:solidFill>
                <a:sysClr val="windowText" lastClr="000000"/>
              </a:solidFill>
            </a:endParaRPr>
          </a:p>
        </p:txBody>
      </p:sp>
      <p:sp>
        <p:nvSpPr>
          <p:cNvPr id="15" name="角丸四角形 14"/>
          <p:cNvSpPr/>
          <p:nvPr/>
        </p:nvSpPr>
        <p:spPr>
          <a:xfrm>
            <a:off x="4572000" y="1772816"/>
            <a:ext cx="1008112"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err="1">
                <a:solidFill>
                  <a:sysClr val="windowText" lastClr="000000"/>
                </a:solidFill>
              </a:rPr>
              <a:t>Jusen</a:t>
            </a:r>
            <a:r>
              <a:rPr lang="en-US" altLang="ja-JP" sz="1000" dirty="0">
                <a:solidFill>
                  <a:sysClr val="windowText" lastClr="000000"/>
                </a:solidFill>
              </a:rPr>
              <a:t> Problem</a:t>
            </a:r>
          </a:p>
          <a:p>
            <a:r>
              <a:rPr lang="en-US" altLang="ja-JP" sz="1000" dirty="0">
                <a:solidFill>
                  <a:sysClr val="windowText" lastClr="000000"/>
                </a:solidFill>
              </a:rPr>
              <a:t>(1996.04)</a:t>
            </a:r>
            <a:endParaRPr lang="ja-JP" altLang="en-US" sz="1000" dirty="0">
              <a:solidFill>
                <a:sysClr val="windowText" lastClr="000000"/>
              </a:solidFill>
            </a:endParaRPr>
          </a:p>
        </p:txBody>
      </p:sp>
      <p:sp>
        <p:nvSpPr>
          <p:cNvPr id="16" name="角丸四角形 15"/>
          <p:cNvSpPr/>
          <p:nvPr/>
        </p:nvSpPr>
        <p:spPr>
          <a:xfrm>
            <a:off x="4932040" y="2276872"/>
            <a:ext cx="1800200"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Yamaichi, Sanyo, HTB Failure</a:t>
            </a:r>
          </a:p>
          <a:p>
            <a:r>
              <a:rPr lang="en-US" altLang="ja-JP" sz="1000" dirty="0">
                <a:solidFill>
                  <a:sysClr val="windowText" lastClr="000000"/>
                </a:solidFill>
              </a:rPr>
              <a:t>(1997.11)</a:t>
            </a:r>
            <a:endParaRPr lang="ja-JP" altLang="en-US" sz="1000" dirty="0">
              <a:solidFill>
                <a:sysClr val="windowText" lastClr="000000"/>
              </a:solidFill>
            </a:endParaRPr>
          </a:p>
        </p:txBody>
      </p:sp>
      <p:sp>
        <p:nvSpPr>
          <p:cNvPr id="17" name="角丸四角形 16"/>
          <p:cNvSpPr/>
          <p:nvPr/>
        </p:nvSpPr>
        <p:spPr>
          <a:xfrm>
            <a:off x="5436096" y="2708920"/>
            <a:ext cx="1368152"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LTCB, NCB Failure</a:t>
            </a:r>
          </a:p>
          <a:p>
            <a:r>
              <a:rPr lang="en-US" altLang="ja-JP" sz="1000" dirty="0">
                <a:solidFill>
                  <a:sysClr val="windowText" lastClr="000000"/>
                </a:solidFill>
              </a:rPr>
              <a:t>(1998.10)</a:t>
            </a:r>
            <a:endParaRPr lang="ja-JP" altLang="en-US" sz="1000" dirty="0">
              <a:solidFill>
                <a:sysClr val="windowText" lastClr="000000"/>
              </a:solidFill>
            </a:endParaRPr>
          </a:p>
        </p:txBody>
      </p:sp>
      <p:sp>
        <p:nvSpPr>
          <p:cNvPr id="18" name="角丸四角形 17"/>
          <p:cNvSpPr/>
          <p:nvPr/>
        </p:nvSpPr>
        <p:spPr>
          <a:xfrm>
            <a:off x="6588224" y="5157192"/>
            <a:ext cx="1008112"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Lehman Shock</a:t>
            </a:r>
          </a:p>
          <a:p>
            <a:r>
              <a:rPr lang="en-US" altLang="ja-JP" sz="1000" dirty="0">
                <a:solidFill>
                  <a:sysClr val="windowText" lastClr="000000"/>
                </a:solidFill>
              </a:rPr>
              <a:t>(2008.09)</a:t>
            </a:r>
            <a:endParaRPr lang="ja-JP" altLang="en-US" sz="1000" dirty="0">
              <a:solidFill>
                <a:sysClr val="windowText" lastClr="000000"/>
              </a:solidFill>
            </a:endParaRPr>
          </a:p>
        </p:txBody>
      </p:sp>
      <p:sp>
        <p:nvSpPr>
          <p:cNvPr id="19" name="角丸四角形 18"/>
          <p:cNvSpPr/>
          <p:nvPr/>
        </p:nvSpPr>
        <p:spPr>
          <a:xfrm>
            <a:off x="2267744" y="692696"/>
            <a:ext cx="936104" cy="360040"/>
          </a:xfrm>
          <a:prstGeom prst="roundRect">
            <a:avLst/>
          </a:prstGeom>
          <a:solidFill>
            <a:schemeClr val="bg1"/>
          </a:solidFill>
          <a:ln w="25400"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ysClr val="windowText" lastClr="000000"/>
                </a:solidFill>
              </a:rPr>
              <a:t>Peak</a:t>
            </a:r>
          </a:p>
          <a:p>
            <a:pPr algn="ctr"/>
            <a:r>
              <a:rPr lang="en-US" altLang="ja-JP" sz="1000" dirty="0">
                <a:solidFill>
                  <a:sysClr val="windowText" lastClr="000000"/>
                </a:solidFill>
              </a:rPr>
              <a:t>(1989.12.29)</a:t>
            </a:r>
            <a:endParaRPr lang="ja-JP" altLang="en-US" sz="1000" dirty="0">
              <a:solidFill>
                <a:sysClr val="windowText" lastClr="000000"/>
              </a:solidFill>
            </a:endParaRPr>
          </a:p>
        </p:txBody>
      </p:sp>
      <p:sp>
        <p:nvSpPr>
          <p:cNvPr id="20" name="角丸四角形 19"/>
          <p:cNvSpPr/>
          <p:nvPr/>
        </p:nvSpPr>
        <p:spPr>
          <a:xfrm>
            <a:off x="3275856" y="692696"/>
            <a:ext cx="936104" cy="360040"/>
          </a:xfrm>
          <a:prstGeom prst="roundRect">
            <a:avLst/>
          </a:prstGeom>
          <a:solidFill>
            <a:schemeClr val="bg1"/>
          </a:solidFill>
          <a:ln w="254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ysClr val="windowText" lastClr="000000"/>
                </a:solidFill>
              </a:rPr>
              <a:t>Peak</a:t>
            </a:r>
          </a:p>
          <a:p>
            <a:pPr algn="ctr"/>
            <a:r>
              <a:rPr lang="en-US" altLang="ja-JP" sz="1000" dirty="0">
                <a:solidFill>
                  <a:sysClr val="windowText" lastClr="000000"/>
                </a:solidFill>
              </a:rPr>
              <a:t>(1991.03)</a:t>
            </a:r>
            <a:endParaRPr lang="ja-JP" altLang="en-US" sz="1000" dirty="0">
              <a:solidFill>
                <a:sysClr val="windowText" lastClr="000000"/>
              </a:solidFill>
            </a:endParaRPr>
          </a:p>
        </p:txBody>
      </p:sp>
      <p:sp>
        <p:nvSpPr>
          <p:cNvPr id="21" name="角丸四角形 20"/>
          <p:cNvSpPr/>
          <p:nvPr/>
        </p:nvSpPr>
        <p:spPr>
          <a:xfrm>
            <a:off x="4139952" y="4149080"/>
            <a:ext cx="792088"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FSA</a:t>
            </a:r>
          </a:p>
          <a:p>
            <a:r>
              <a:rPr lang="en-US" altLang="ja-JP" sz="1000" dirty="0">
                <a:solidFill>
                  <a:sysClr val="windowText" lastClr="000000"/>
                </a:solidFill>
              </a:rPr>
              <a:t> (1998.06)</a:t>
            </a:r>
            <a:endParaRPr lang="ja-JP" altLang="en-US" sz="1000" dirty="0">
              <a:solidFill>
                <a:sysClr val="windowText" lastClr="000000"/>
              </a:solidFill>
            </a:endParaRPr>
          </a:p>
        </p:txBody>
      </p:sp>
      <p:sp>
        <p:nvSpPr>
          <p:cNvPr id="22" name="角丸四角形 21"/>
          <p:cNvSpPr/>
          <p:nvPr/>
        </p:nvSpPr>
        <p:spPr>
          <a:xfrm>
            <a:off x="5436096" y="4869160"/>
            <a:ext cx="792088"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Iraq War</a:t>
            </a:r>
          </a:p>
          <a:p>
            <a:r>
              <a:rPr lang="en-US" altLang="ja-JP" sz="1000" dirty="0">
                <a:solidFill>
                  <a:sysClr val="windowText" lastClr="000000"/>
                </a:solidFill>
              </a:rPr>
              <a:t> (2003.03)</a:t>
            </a:r>
            <a:endParaRPr lang="ja-JP" altLang="en-US" sz="1000" dirty="0">
              <a:solidFill>
                <a:sysClr val="windowText" lastClr="000000"/>
              </a:solidFill>
            </a:endParaRPr>
          </a:p>
        </p:txBody>
      </p:sp>
      <p:sp>
        <p:nvSpPr>
          <p:cNvPr id="23" name="角丸四角形 22"/>
          <p:cNvSpPr/>
          <p:nvPr/>
        </p:nvSpPr>
        <p:spPr>
          <a:xfrm>
            <a:off x="5652120" y="3140968"/>
            <a:ext cx="1296144" cy="360040"/>
          </a:xfrm>
          <a:prstGeom prst="roundRect">
            <a:avLst/>
          </a:prstGeom>
          <a:solidFill>
            <a:schemeClr val="bg1"/>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dirty="0">
                <a:solidFill>
                  <a:sysClr val="windowText" lastClr="000000"/>
                </a:solidFill>
              </a:rPr>
              <a:t>Second injection</a:t>
            </a:r>
          </a:p>
          <a:p>
            <a:r>
              <a:rPr lang="en-US" altLang="ja-JP" sz="1000" dirty="0">
                <a:solidFill>
                  <a:sysClr val="windowText" lastClr="000000"/>
                </a:solidFill>
              </a:rPr>
              <a:t>(1999.03)</a:t>
            </a:r>
            <a:endParaRPr lang="ja-JP" altLang="en-US" sz="1000" dirty="0">
              <a:solidFill>
                <a:sysClr val="windowText" lastClr="000000"/>
              </a:solidFill>
            </a:endParaRPr>
          </a:p>
        </p:txBody>
      </p:sp>
      <p:sp>
        <p:nvSpPr>
          <p:cNvPr id="25" name="テキスト ボックス 24"/>
          <p:cNvSpPr txBox="1"/>
          <p:nvPr/>
        </p:nvSpPr>
        <p:spPr>
          <a:xfrm>
            <a:off x="3203848" y="44624"/>
            <a:ext cx="2520280" cy="369332"/>
          </a:xfrm>
          <a:prstGeom prst="rect">
            <a:avLst/>
          </a:prstGeom>
          <a:noFill/>
        </p:spPr>
        <p:txBody>
          <a:bodyPr wrap="square" rtlCol="0">
            <a:spAutoFit/>
          </a:bodyPr>
          <a:lstStyle/>
          <a:p>
            <a:pPr algn="ctr"/>
            <a:r>
              <a:rPr lang="en-US" altLang="ja-JP" b="1" dirty="0"/>
              <a:t>Stock and Land Prices</a:t>
            </a:r>
            <a:endParaRPr kumimoji="1" lang="ja-JP" altLang="en-US" b="1" dirty="0"/>
          </a:p>
        </p:txBody>
      </p:sp>
      <p:cxnSp>
        <p:nvCxnSpPr>
          <p:cNvPr id="27" name="直線矢印コネクタ 26"/>
          <p:cNvCxnSpPr/>
          <p:nvPr/>
        </p:nvCxnSpPr>
        <p:spPr>
          <a:xfrm>
            <a:off x="3635896" y="6309320"/>
            <a:ext cx="1368152" cy="0"/>
          </a:xfrm>
          <a:prstGeom prst="straightConnector1">
            <a:avLst/>
          </a:prstGeom>
          <a:ln w="38100" cap="rnd">
            <a:bevel/>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5004048" y="6309320"/>
            <a:ext cx="864096" cy="0"/>
          </a:xfrm>
          <a:prstGeom prst="straightConnector1">
            <a:avLst/>
          </a:prstGeom>
          <a:ln w="38100" cap="rnd">
            <a:bevel/>
            <a:headEnd type="triangle"/>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5868144" y="6309320"/>
            <a:ext cx="864096" cy="0"/>
          </a:xfrm>
          <a:prstGeom prst="straightConnector1">
            <a:avLst/>
          </a:prstGeom>
          <a:ln w="38100" cap="rnd">
            <a:bevel/>
            <a:headEnd type="triangle"/>
            <a:tailEnd type="triangle" w="med" len="med"/>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3995936" y="6093296"/>
            <a:ext cx="792088" cy="276999"/>
          </a:xfrm>
          <a:prstGeom prst="rect">
            <a:avLst/>
          </a:prstGeom>
          <a:noFill/>
        </p:spPr>
        <p:txBody>
          <a:bodyPr wrap="square" rtlCol="0">
            <a:spAutoFit/>
          </a:bodyPr>
          <a:lstStyle/>
          <a:p>
            <a:r>
              <a:rPr kumimoji="1" lang="en-US" altLang="ja-JP" sz="1200" dirty="0">
                <a:latin typeface="+mj-lt"/>
                <a:ea typeface="平成明朝体W3" pitchFamily="17" charset="-128"/>
              </a:rPr>
              <a:t>Phase I</a:t>
            </a:r>
            <a:endParaRPr kumimoji="1" lang="ja-JP" altLang="en-US" sz="1200" dirty="0">
              <a:latin typeface="+mj-lt"/>
              <a:ea typeface="平成明朝体W3" pitchFamily="17" charset="-128"/>
            </a:endParaRPr>
          </a:p>
        </p:txBody>
      </p:sp>
      <p:sp>
        <p:nvSpPr>
          <p:cNvPr id="33" name="テキスト ボックス 32"/>
          <p:cNvSpPr txBox="1"/>
          <p:nvPr/>
        </p:nvSpPr>
        <p:spPr>
          <a:xfrm>
            <a:off x="5148064" y="6093296"/>
            <a:ext cx="792088" cy="276999"/>
          </a:xfrm>
          <a:prstGeom prst="rect">
            <a:avLst/>
          </a:prstGeom>
          <a:noFill/>
        </p:spPr>
        <p:txBody>
          <a:bodyPr wrap="square" rtlCol="0">
            <a:spAutoFit/>
          </a:bodyPr>
          <a:lstStyle/>
          <a:p>
            <a:r>
              <a:rPr kumimoji="1" lang="en-US" altLang="ja-JP" sz="1200" dirty="0">
                <a:latin typeface="+mj-lt"/>
                <a:ea typeface="平成明朝体W3" pitchFamily="17" charset="-128"/>
              </a:rPr>
              <a:t>Phase II</a:t>
            </a:r>
            <a:endParaRPr kumimoji="1" lang="ja-JP" altLang="en-US" sz="1200" dirty="0">
              <a:latin typeface="+mj-lt"/>
              <a:ea typeface="平成明朝体W3" pitchFamily="17" charset="-128"/>
            </a:endParaRPr>
          </a:p>
        </p:txBody>
      </p:sp>
      <p:sp>
        <p:nvSpPr>
          <p:cNvPr id="34" name="テキスト ボックス 33"/>
          <p:cNvSpPr txBox="1"/>
          <p:nvPr/>
        </p:nvSpPr>
        <p:spPr>
          <a:xfrm>
            <a:off x="5940152" y="6093296"/>
            <a:ext cx="792088" cy="276999"/>
          </a:xfrm>
          <a:prstGeom prst="rect">
            <a:avLst/>
          </a:prstGeom>
          <a:noFill/>
        </p:spPr>
        <p:txBody>
          <a:bodyPr wrap="square" rtlCol="0">
            <a:spAutoFit/>
          </a:bodyPr>
          <a:lstStyle/>
          <a:p>
            <a:r>
              <a:rPr kumimoji="1" lang="en-US" altLang="ja-JP" sz="1200" dirty="0">
                <a:latin typeface="+mj-lt"/>
                <a:ea typeface="平成明朝体W3" pitchFamily="17" charset="-128"/>
              </a:rPr>
              <a:t>Phase III</a:t>
            </a:r>
            <a:endParaRPr kumimoji="1" lang="ja-JP" altLang="en-US" sz="1200" dirty="0">
              <a:latin typeface="+mj-lt"/>
              <a:ea typeface="平成明朝体W3" pitchFamily="17" charset="-128"/>
            </a:endParaRPr>
          </a:p>
        </p:txBody>
      </p:sp>
    </p:spTree>
    <p:extLst>
      <p:ext uri="{BB962C8B-B14F-4D97-AF65-F5344CB8AC3E}">
        <p14:creationId xmlns:p14="http://schemas.microsoft.com/office/powerpoint/2010/main" val="806440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60648"/>
            <a:ext cx="9867528" cy="6480720"/>
          </a:xfrm>
        </p:spPr>
        <p:txBody>
          <a:bodyPr>
            <a:normAutofit fontScale="90000"/>
          </a:bodyPr>
          <a:lstStyle/>
          <a:p>
            <a:r>
              <a:rPr lang="en-US" altLang="ja-JP" sz="4000" dirty="0"/>
              <a:t>Disposal of non-Performing Loans</a:t>
            </a:r>
            <a:br>
              <a:rPr kumimoji="1" lang="en-US" altLang="ja-JP" dirty="0"/>
            </a:br>
            <a:r>
              <a:rPr kumimoji="1" lang="ja-JP" altLang="en-US" dirty="0"/>
              <a:t>　</a:t>
            </a:r>
            <a:r>
              <a:rPr lang="en-US" altLang="ja-JP" sz="2800" dirty="0"/>
              <a:t>Non-Performing Loans in Economic term</a:t>
            </a:r>
            <a:br>
              <a:rPr lang="en-US" altLang="ja-JP" sz="2800" dirty="0"/>
            </a:br>
            <a:r>
              <a:rPr lang="ja-JP" altLang="en-US" sz="2800" dirty="0"/>
              <a:t>　   </a:t>
            </a:r>
            <a:r>
              <a:rPr lang="en-US" altLang="ja-JP" sz="2800" dirty="0"/>
              <a:t>No</a:t>
            </a:r>
            <a:r>
              <a:rPr lang="ja-JP" altLang="en-US" sz="2800" dirty="0"/>
              <a:t> </a:t>
            </a:r>
            <a:r>
              <a:rPr lang="en-US" altLang="ja-JP" sz="2800" dirty="0"/>
              <a:t>Political Considerations </a:t>
            </a:r>
            <a:br>
              <a:rPr lang="en-US" altLang="ja-JP" sz="2800" dirty="0"/>
            </a:br>
            <a:r>
              <a:rPr lang="en-US" altLang="ja-JP" sz="4000" dirty="0"/>
              <a:t> </a:t>
            </a:r>
            <a:br>
              <a:rPr lang="en-US" altLang="ja-JP" sz="4000" dirty="0"/>
            </a:br>
            <a:r>
              <a:rPr lang="en-US" altLang="ja-JP" sz="4000" dirty="0"/>
              <a:t>Failure of Banks, Securities Houses,</a:t>
            </a:r>
            <a:r>
              <a:rPr lang="ja-JP" altLang="en-US" sz="4000" dirty="0"/>
              <a:t> </a:t>
            </a:r>
            <a:r>
              <a:rPr lang="en-US" altLang="ja-JP" sz="4000" dirty="0"/>
              <a:t>Insurance</a:t>
            </a:r>
            <a:r>
              <a:rPr lang="ja-JP" altLang="en-US" sz="4000" dirty="0"/>
              <a:t> </a:t>
            </a:r>
            <a:r>
              <a:rPr lang="en-US" altLang="ja-JP" sz="4000" dirty="0"/>
              <a:t>Companies</a:t>
            </a:r>
            <a:br>
              <a:rPr lang="en-US" altLang="ja-JP" sz="2800" dirty="0"/>
            </a:br>
            <a:r>
              <a:rPr lang="en-US" altLang="ja-JP" sz="2800" dirty="0"/>
              <a:t>       Severe Inspection</a:t>
            </a:r>
            <a:br>
              <a:rPr lang="en-US" altLang="ja-JP" sz="2800" dirty="0"/>
            </a:br>
            <a:r>
              <a:rPr lang="en-US" altLang="ja-JP" sz="2800" dirty="0"/>
              <a:t>       Weaker ones Fail First</a:t>
            </a:r>
            <a:br>
              <a:rPr lang="en-US" altLang="ja-JP" sz="2800" dirty="0"/>
            </a:br>
            <a:r>
              <a:rPr lang="en-US" altLang="ja-JP" sz="2800" dirty="0"/>
              <a:t>       Isolated failure/Chain of Failures</a:t>
            </a:r>
            <a:br>
              <a:rPr lang="en-US" altLang="ja-JP" sz="2800" dirty="0"/>
            </a:br>
            <a:r>
              <a:rPr lang="ja-JP" altLang="en-US" sz="2800" dirty="0"/>
              <a:t>　  </a:t>
            </a:r>
            <a:r>
              <a:rPr lang="en-US" altLang="ja-JP" sz="2800" dirty="0"/>
              <a:t>Capital Injection</a:t>
            </a:r>
            <a:r>
              <a:rPr lang="ja-JP" altLang="en-US" sz="2800" dirty="0"/>
              <a:t>　　　</a:t>
            </a:r>
            <a:br>
              <a:rPr lang="en-US" altLang="ja-JP" sz="2800" dirty="0"/>
            </a:br>
            <a:br>
              <a:rPr lang="en-US" altLang="ja-JP" sz="2800" dirty="0"/>
            </a:br>
            <a:r>
              <a:rPr lang="en-US" altLang="ja-JP" sz="4000" dirty="0"/>
              <a:t>Enhanced Regulation</a:t>
            </a:r>
            <a:br>
              <a:rPr lang="en-US" altLang="ja-JP" sz="2800" dirty="0"/>
            </a:br>
            <a:r>
              <a:rPr lang="en-US" altLang="ja-JP" sz="2800" dirty="0"/>
              <a:t>       Establishment of FSA(Financial Supervisory/Services Agency)</a:t>
            </a:r>
            <a:br>
              <a:rPr lang="en-US" altLang="ja-JP" sz="2800" dirty="0"/>
            </a:br>
            <a:r>
              <a:rPr lang="en-US" altLang="ja-JP" sz="2800" dirty="0"/>
              <a:t>           in View of creating Japanese Financial Market Free, Fair &amp;</a:t>
            </a:r>
            <a:br>
              <a:rPr lang="en-US" altLang="ja-JP" sz="2800" dirty="0"/>
            </a:br>
            <a:r>
              <a:rPr lang="en-US" altLang="ja-JP" sz="2800" dirty="0"/>
              <a:t>           Global</a:t>
            </a:r>
            <a:endParaRPr lang="ja-JP" altLang="en-US" sz="2800" dirty="0"/>
          </a:p>
        </p:txBody>
      </p:sp>
    </p:spTree>
    <p:extLst>
      <p:ext uri="{BB962C8B-B14F-4D97-AF65-F5344CB8AC3E}">
        <p14:creationId xmlns:p14="http://schemas.microsoft.com/office/powerpoint/2010/main" val="3823642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226" y="0"/>
            <a:ext cx="8948261" cy="6525344"/>
          </a:xfrm>
        </p:spPr>
        <p:txBody>
          <a:bodyPr>
            <a:normAutofit/>
          </a:bodyPr>
          <a:lstStyle/>
          <a:p>
            <a:r>
              <a:rPr kumimoji="1" lang="en-US" altLang="ja-JP" sz="4000" dirty="0" err="1"/>
              <a:t>Inspection&amp;Disposal</a:t>
            </a:r>
            <a:r>
              <a:rPr kumimoji="1" lang="en-US" altLang="ja-JP" sz="4000" dirty="0"/>
              <a:t> </a:t>
            </a:r>
            <a:r>
              <a:rPr lang="en-US" altLang="ja-JP" sz="4000" dirty="0"/>
              <a:t>of</a:t>
            </a:r>
            <a:r>
              <a:rPr kumimoji="1" lang="en-US" altLang="ja-JP" sz="4000" dirty="0"/>
              <a:t> NPL </a:t>
            </a:r>
            <a:br>
              <a:rPr kumimoji="1" lang="en-US" altLang="ja-JP" sz="4000" dirty="0"/>
            </a:br>
            <a:r>
              <a:rPr kumimoji="1" lang="en-US" altLang="ja-JP" sz="4000" dirty="0"/>
              <a:t>     </a:t>
            </a:r>
            <a:r>
              <a:rPr lang="en-US" altLang="ja-JP" sz="3100" dirty="0"/>
              <a:t>1998-2000 First across the board Inspection     </a:t>
            </a:r>
            <a:br>
              <a:rPr lang="en-US" altLang="ja-JP" sz="3100" dirty="0"/>
            </a:br>
            <a:r>
              <a:rPr lang="en-US" altLang="ja-JP" sz="3100" dirty="0"/>
              <a:t>                           followed by Capital Injection</a:t>
            </a:r>
            <a:br>
              <a:rPr lang="en-US" altLang="ja-JP" sz="3100" dirty="0"/>
            </a:br>
            <a:r>
              <a:rPr lang="en-US" altLang="ja-JP" sz="3100" dirty="0"/>
              <a:t>                           Disposal of NPL </a:t>
            </a:r>
            <a:br>
              <a:rPr lang="en-US" altLang="ja-JP" sz="3100" dirty="0"/>
            </a:br>
            <a:r>
              <a:rPr lang="en-US" altLang="ja-JP" sz="3100" dirty="0"/>
              <a:t>                           Mega-Bank Mergers</a:t>
            </a:r>
            <a:br>
              <a:rPr lang="en-US" altLang="ja-JP" sz="3100" dirty="0"/>
            </a:br>
            <a:r>
              <a:rPr lang="en-US" altLang="ja-JP" sz="3100" dirty="0"/>
              <a:t>      2000-           Second Round Under Koizumi</a:t>
            </a:r>
            <a:br>
              <a:rPr lang="en-US" altLang="ja-JP" sz="4000" dirty="0"/>
            </a:br>
            <a:r>
              <a:rPr lang="en-US" altLang="ja-JP" sz="4000" dirty="0"/>
              <a:t>     </a:t>
            </a:r>
            <a:r>
              <a:rPr lang="en-US" altLang="ja-JP" sz="3100" dirty="0"/>
              <a:t>Today           Normal Inspection</a:t>
            </a:r>
            <a:br>
              <a:rPr lang="en-US" altLang="ja-JP" sz="4000" dirty="0"/>
            </a:br>
            <a:br>
              <a:rPr lang="en-US" altLang="ja-JP" sz="4000" dirty="0"/>
            </a:br>
            <a:br>
              <a:rPr lang="en-US" altLang="ja-JP" sz="4000" dirty="0"/>
            </a:br>
            <a:r>
              <a:rPr lang="en-US" altLang="ja-JP" sz="4000" dirty="0"/>
              <a:t>     </a:t>
            </a:r>
            <a:r>
              <a:rPr lang="en-US" altLang="ja-JP" sz="2800" dirty="0"/>
              <a:t>1927 case</a:t>
            </a:r>
            <a:br>
              <a:rPr lang="en-US" altLang="ja-JP" sz="4000" dirty="0"/>
            </a:br>
            <a:r>
              <a:rPr lang="en-US" altLang="ja-JP" sz="4000" dirty="0"/>
              <a:t>     </a:t>
            </a:r>
            <a:r>
              <a:rPr lang="en-US" altLang="ja-JP" sz="3100" dirty="0"/>
              <a:t>Gov’t asked banks strengthen their capital bases</a:t>
            </a:r>
            <a:br>
              <a:rPr lang="en-US" altLang="ja-JP" sz="3100" dirty="0"/>
            </a:br>
            <a:r>
              <a:rPr lang="en-US" altLang="ja-JP" sz="3100" dirty="0"/>
              <a:t>       decreased the number of banks(over 1000 to 200)</a:t>
            </a:r>
            <a:endParaRPr kumimoji="1" lang="ja-JP" altLang="en-US" sz="3100" dirty="0"/>
          </a:p>
        </p:txBody>
      </p:sp>
      <p:sp>
        <p:nvSpPr>
          <p:cNvPr id="3" name="テキスト プレースホルダー 2"/>
          <p:cNvSpPr>
            <a:spLocks noGrp="1"/>
          </p:cNvSpPr>
          <p:nvPr>
            <p:ph type="body" idx="1"/>
          </p:nvPr>
        </p:nvSpPr>
        <p:spPr>
          <a:xfrm>
            <a:off x="-67717" y="332656"/>
            <a:ext cx="9030840" cy="6192688"/>
          </a:xfrm>
        </p:spPr>
        <p:txBody>
          <a:bodyPr/>
          <a:lstStyle/>
          <a:p>
            <a:endParaRPr kumimoji="1" lang="en-US" altLang="ja-JP" dirty="0"/>
          </a:p>
          <a:p>
            <a:endParaRPr lang="en-US" altLang="ja-JP" dirty="0"/>
          </a:p>
          <a:p>
            <a:endParaRPr kumimoji="1" lang="en-US" altLang="ja-JP" dirty="0"/>
          </a:p>
          <a:p>
            <a:r>
              <a:rPr lang="en-US" altLang="ja-JP" dirty="0"/>
              <a:t>                                   </a:t>
            </a:r>
            <a:r>
              <a:rPr lang="ja-JP" altLang="en-US" dirty="0"/>
              <a:t>　</a:t>
            </a:r>
            <a:endParaRPr lang="en-US" altLang="ja-JP" dirty="0"/>
          </a:p>
          <a:p>
            <a:r>
              <a:rPr kumimoji="1" lang="en-US" altLang="ja-JP" dirty="0"/>
              <a:t>                                                           </a:t>
            </a:r>
            <a:endParaRPr lang="en-US" altLang="ja-JP" dirty="0"/>
          </a:p>
          <a:p>
            <a:endParaRPr kumimoji="1" lang="en-US" altLang="ja-JP" dirty="0"/>
          </a:p>
          <a:p>
            <a:endParaRPr lang="en-US" altLang="ja-JP" dirty="0"/>
          </a:p>
          <a:p>
            <a:endParaRPr kumimoji="1" lang="en-US" altLang="ja-JP" dirty="0"/>
          </a:p>
          <a:p>
            <a:endParaRPr lang="en-US" altLang="ja-JP" dirty="0"/>
          </a:p>
          <a:p>
            <a:endParaRPr kumimoji="1" lang="en-US" altLang="ja-JP" dirty="0"/>
          </a:p>
          <a:p>
            <a:endParaRPr lang="en-US" altLang="ja-JP" dirty="0"/>
          </a:p>
          <a:p>
            <a:r>
              <a:rPr kumimoji="1" lang="en-US" altLang="ja-JP" dirty="0"/>
              <a:t>                                                                    </a:t>
            </a:r>
            <a:endParaRPr kumimoji="1" lang="ja-JP" altLang="en-US" dirty="0"/>
          </a:p>
        </p:txBody>
      </p:sp>
    </p:spTree>
    <p:extLst>
      <p:ext uri="{BB962C8B-B14F-4D97-AF65-F5344CB8AC3E}">
        <p14:creationId xmlns:p14="http://schemas.microsoft.com/office/powerpoint/2010/main" val="3880968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04664"/>
            <a:ext cx="9001000" cy="6120680"/>
          </a:xfrm>
        </p:spPr>
        <p:txBody>
          <a:bodyPr>
            <a:normAutofit fontScale="90000"/>
          </a:bodyPr>
          <a:lstStyle/>
          <a:p>
            <a:r>
              <a:rPr kumimoji="1" lang="en-US" altLang="ja-JP" dirty="0"/>
              <a:t>Deregulation</a:t>
            </a:r>
            <a:br>
              <a:rPr kumimoji="1" lang="en-US" altLang="ja-JP" dirty="0"/>
            </a:br>
            <a:r>
              <a:rPr lang="en-US" altLang="ja-JP" dirty="0"/>
              <a:t>     </a:t>
            </a:r>
            <a:r>
              <a:rPr lang="en-US" altLang="ja-JP" sz="3100" dirty="0"/>
              <a:t>Japanese Financial Market became matured (Japanese </a:t>
            </a:r>
            <a:br>
              <a:rPr lang="en-US" altLang="ja-JP" sz="3100" dirty="0"/>
            </a:br>
            <a:r>
              <a:rPr lang="en-US" altLang="ja-JP" sz="3100" dirty="0"/>
              <a:t>         Individual financial assets over 3 times of  current GDP)</a:t>
            </a:r>
            <a:br>
              <a:rPr lang="en-US" altLang="ja-JP" sz="3100" dirty="0"/>
            </a:br>
            <a:r>
              <a:rPr lang="en-US" altLang="ja-JP" dirty="0"/>
              <a:t>     </a:t>
            </a:r>
            <a:br>
              <a:rPr lang="en-US" altLang="ja-JP" dirty="0"/>
            </a:br>
            <a:r>
              <a:rPr lang="en-US" altLang="ja-JP" sz="3100" dirty="0"/>
              <a:t>       Banks allowed to sell securities(debt) and</a:t>
            </a:r>
            <a:br>
              <a:rPr lang="en-US" altLang="ja-JP" sz="3100" dirty="0"/>
            </a:br>
            <a:r>
              <a:rPr lang="en-US" altLang="ja-JP" sz="3100" dirty="0"/>
              <a:t>               insurance policy , allowed to have securities</a:t>
            </a:r>
            <a:br>
              <a:rPr lang="en-US" altLang="ja-JP" sz="3100" dirty="0"/>
            </a:br>
            <a:r>
              <a:rPr lang="en-US" altLang="ja-JP" sz="3100" dirty="0"/>
              <a:t>               and insurance subsidiaries</a:t>
            </a:r>
            <a:br>
              <a:rPr lang="en-US" altLang="ja-JP" sz="3100" dirty="0"/>
            </a:br>
            <a:r>
              <a:rPr lang="en-US" altLang="ja-JP" sz="3100" dirty="0"/>
              <a:t>       Securities Houses allowed to have banks and    </a:t>
            </a:r>
            <a:br>
              <a:rPr lang="en-US" altLang="ja-JP" sz="3100" dirty="0"/>
            </a:br>
            <a:r>
              <a:rPr lang="en-US" altLang="ja-JP" sz="3100" dirty="0"/>
              <a:t>               insurance companies</a:t>
            </a:r>
            <a:br>
              <a:rPr lang="en-US" altLang="ja-JP" sz="3100" dirty="0"/>
            </a:br>
            <a:r>
              <a:rPr lang="en-US" altLang="ja-JP" sz="3100" dirty="0"/>
              <a:t>       Insurance Company allowed to have banks and   </a:t>
            </a:r>
            <a:br>
              <a:rPr lang="en-US" altLang="ja-JP" sz="3100" dirty="0"/>
            </a:br>
            <a:r>
              <a:rPr lang="en-US" altLang="ja-JP" sz="3100" dirty="0"/>
              <a:t>               securities houses</a:t>
            </a:r>
            <a:br>
              <a:rPr lang="en-US" altLang="ja-JP" sz="3100" dirty="0"/>
            </a:br>
            <a:r>
              <a:rPr lang="en-US" altLang="ja-JP" sz="3100" dirty="0"/>
              <a:t>        (deregulation vs regulation)</a:t>
            </a:r>
            <a:br>
              <a:rPr lang="en-US" altLang="ja-JP" dirty="0"/>
            </a:br>
            <a:br>
              <a:rPr lang="en-US" altLang="ja-JP" dirty="0"/>
            </a:br>
            <a:r>
              <a:rPr lang="en-US" altLang="ja-JP" dirty="0"/>
              <a:t>Single purpose supervision is limited</a:t>
            </a:r>
            <a:br>
              <a:rPr lang="en-US" altLang="ja-JP" dirty="0"/>
            </a:br>
            <a:r>
              <a:rPr lang="en-US" altLang="ja-JP" dirty="0"/>
              <a:t>Comprehensive Supervision necessary </a:t>
            </a:r>
            <a:endParaRPr kumimoji="1" lang="ja-JP" altLang="en-US" dirty="0"/>
          </a:p>
        </p:txBody>
      </p:sp>
    </p:spTree>
    <p:extLst>
      <p:ext uri="{BB962C8B-B14F-4D97-AF65-F5344CB8AC3E}">
        <p14:creationId xmlns:p14="http://schemas.microsoft.com/office/powerpoint/2010/main" val="3491565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2536" y="188640"/>
            <a:ext cx="10297144" cy="6569967"/>
          </a:xfrm>
        </p:spPr>
        <p:txBody>
          <a:bodyPr>
            <a:normAutofit fontScale="90000"/>
          </a:bodyPr>
          <a:lstStyle/>
          <a:p>
            <a:r>
              <a:rPr kumimoji="1" lang="en-US" altLang="ja-JP" dirty="0"/>
              <a:t>    Single Purpose Supervisor </a:t>
            </a:r>
            <a:br>
              <a:rPr kumimoji="1" lang="en-US" altLang="ja-JP" dirty="0"/>
            </a:br>
            <a:r>
              <a:rPr lang="en-US" altLang="ja-JP" sz="3100" dirty="0"/>
              <a:t>          Banks :  Bank Supervisor or Central Bank</a:t>
            </a:r>
            <a:br>
              <a:rPr lang="en-US" altLang="ja-JP" sz="3100" dirty="0"/>
            </a:br>
            <a:r>
              <a:rPr lang="en-US" altLang="ja-JP" sz="3100" dirty="0"/>
              <a:t>          Securities : Securities Supervisor</a:t>
            </a:r>
            <a:br>
              <a:rPr lang="en-US" altLang="ja-JP" sz="3100" dirty="0"/>
            </a:br>
            <a:r>
              <a:rPr lang="en-US" altLang="ja-JP" sz="3100" dirty="0"/>
              <a:t>          Insurance : Insurance Supervisor</a:t>
            </a:r>
            <a:br>
              <a:rPr lang="en-US" altLang="ja-JP" dirty="0"/>
            </a:br>
            <a:br>
              <a:rPr lang="en-US" altLang="ja-JP" dirty="0"/>
            </a:br>
            <a:r>
              <a:rPr lang="en-US" altLang="ja-JP" dirty="0"/>
              <a:t>    When the failure is isolated and  confined</a:t>
            </a:r>
            <a:br>
              <a:rPr lang="en-US" altLang="ja-JP" dirty="0"/>
            </a:br>
            <a:r>
              <a:rPr lang="en-US" altLang="ja-JP" dirty="0"/>
              <a:t>        within each industry, Single purpose</a:t>
            </a:r>
            <a:br>
              <a:rPr lang="en-US" altLang="ja-JP" dirty="0"/>
            </a:br>
            <a:r>
              <a:rPr lang="en-US" altLang="ja-JP" dirty="0"/>
              <a:t>        supervisor is effective  </a:t>
            </a:r>
            <a:r>
              <a:rPr lang="en-US" altLang="ja-JP" sz="3100" dirty="0"/>
              <a:t>(1965 Yamaichi)</a:t>
            </a:r>
            <a:br>
              <a:rPr lang="en-US" altLang="ja-JP" dirty="0"/>
            </a:br>
            <a:br>
              <a:rPr lang="en-US" altLang="ja-JP" dirty="0"/>
            </a:br>
            <a:r>
              <a:rPr lang="en-US" altLang="ja-JP" dirty="0"/>
              <a:t>    When the failure spreads across </a:t>
            </a:r>
            <a:r>
              <a:rPr lang="en-US" altLang="ja-JP" dirty="0" err="1"/>
              <a:t>indusries</a:t>
            </a:r>
            <a:r>
              <a:rPr lang="en-US" altLang="ja-JP" dirty="0"/>
              <a:t>, </a:t>
            </a:r>
            <a:br>
              <a:rPr lang="en-US" altLang="ja-JP" dirty="0"/>
            </a:br>
            <a:r>
              <a:rPr lang="en-US" altLang="ja-JP" dirty="0"/>
              <a:t>    </a:t>
            </a:r>
            <a:r>
              <a:rPr lang="en-US" altLang="ja-JP" dirty="0" err="1"/>
              <a:t>product,market</a:t>
            </a:r>
            <a:r>
              <a:rPr lang="en-US" altLang="ja-JP" dirty="0"/>
              <a:t> </a:t>
            </a:r>
            <a:r>
              <a:rPr lang="en-US" altLang="ja-JP" dirty="0" err="1"/>
              <a:t>deregulatedComprehensive</a:t>
            </a:r>
            <a:r>
              <a:rPr lang="en-US" altLang="ja-JP" dirty="0"/>
              <a:t> </a:t>
            </a:r>
            <a:br>
              <a:rPr lang="en-US" altLang="ja-JP" dirty="0"/>
            </a:br>
            <a:r>
              <a:rPr lang="en-US" altLang="ja-JP" dirty="0"/>
              <a:t>    Supervision is required     </a:t>
            </a:r>
            <a:r>
              <a:rPr lang="en-US" altLang="ja-JP" sz="3100" dirty="0"/>
              <a:t>(1997-98 case)  </a:t>
            </a:r>
            <a:endParaRPr kumimoji="1" lang="ja-JP" altLang="en-US" sz="3100" dirty="0"/>
          </a:p>
        </p:txBody>
      </p:sp>
    </p:spTree>
    <p:extLst>
      <p:ext uri="{BB962C8B-B14F-4D97-AF65-F5344CB8AC3E}">
        <p14:creationId xmlns:p14="http://schemas.microsoft.com/office/powerpoint/2010/main" val="686254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3068960"/>
            <a:ext cx="7886700" cy="2016224"/>
          </a:xfrm>
        </p:spPr>
        <p:txBody>
          <a:bodyPr>
            <a:normAutofit fontScale="90000"/>
          </a:bodyPr>
          <a:lstStyle/>
          <a:p>
            <a:r>
              <a:rPr kumimoji="1" lang="en-US" altLang="ja-JP" dirty="0"/>
              <a:t>FSA Financial Supervisory Agency</a:t>
            </a:r>
            <a:br>
              <a:rPr kumimoji="1" lang="en-US" altLang="ja-JP" dirty="0"/>
            </a:br>
            <a:r>
              <a:rPr lang="en-US" altLang="ja-JP" sz="3100" dirty="0"/>
              <a:t>           Est. 1998</a:t>
            </a:r>
            <a:br>
              <a:rPr lang="en-US" altLang="ja-JP" sz="3100" dirty="0"/>
            </a:br>
            <a:r>
              <a:rPr lang="en-US" altLang="ja-JP" sz="3100" dirty="0"/>
              <a:t>           Started with 400 officials in headquarter</a:t>
            </a:r>
            <a:br>
              <a:rPr lang="en-US" altLang="ja-JP" sz="3100" dirty="0"/>
            </a:br>
            <a:r>
              <a:rPr lang="en-US" altLang="ja-JP" sz="3100" dirty="0"/>
              <a:t>           Ex-post severe inspection</a:t>
            </a:r>
            <a:br>
              <a:rPr lang="en-US" altLang="ja-JP" sz="3100" dirty="0"/>
            </a:br>
            <a:r>
              <a:rPr lang="en-US" altLang="ja-JP" sz="3100" dirty="0"/>
              <a:t>           Integrated Supervision of all Financial Services        </a:t>
            </a:r>
            <a:br>
              <a:rPr lang="en-US" altLang="ja-JP" sz="3100" dirty="0"/>
            </a:br>
            <a:br>
              <a:rPr lang="en-US" altLang="ja-JP" dirty="0"/>
            </a:br>
            <a:r>
              <a:rPr lang="en-US" altLang="ja-JP" dirty="0"/>
              <a:t>FSA  Financial Services Agency </a:t>
            </a:r>
            <a:br>
              <a:rPr lang="en-US" altLang="ja-JP" dirty="0"/>
            </a:br>
            <a:r>
              <a:rPr lang="en-US" altLang="ja-JP" dirty="0"/>
              <a:t>        </a:t>
            </a:r>
            <a:r>
              <a:rPr lang="en-US" altLang="ja-JP" sz="3100" dirty="0"/>
              <a:t>Est. 2000</a:t>
            </a:r>
            <a:br>
              <a:rPr lang="en-US" altLang="ja-JP" sz="3100" dirty="0"/>
            </a:br>
            <a:r>
              <a:rPr lang="en-US" altLang="ja-JP" sz="3100" dirty="0"/>
              <a:t>           Power to propose legislation added</a:t>
            </a:r>
            <a:br>
              <a:rPr lang="en-US" altLang="ja-JP" sz="3100" dirty="0"/>
            </a:br>
            <a:r>
              <a:rPr lang="en-US" altLang="ja-JP" sz="3100" dirty="0"/>
              <a:t>           Very Active Member of Basle Committee</a:t>
            </a:r>
            <a:br>
              <a:rPr lang="en-US" altLang="ja-JP" sz="3100" dirty="0"/>
            </a:br>
            <a:r>
              <a:rPr lang="ja-JP" altLang="en-US" sz="3100" dirty="0"/>
              <a:t>　　  </a:t>
            </a:r>
            <a:r>
              <a:rPr lang="en-US" altLang="ja-JP" sz="3100" dirty="0"/>
              <a:t>Started supervise Japan</a:t>
            </a:r>
            <a:r>
              <a:rPr lang="ja-JP" altLang="en-US" sz="3100" dirty="0"/>
              <a:t> </a:t>
            </a:r>
            <a:r>
              <a:rPr lang="en-US" altLang="ja-JP" sz="3100" dirty="0"/>
              <a:t>Post</a:t>
            </a:r>
            <a:r>
              <a:rPr lang="ja-JP" altLang="en-US" sz="3100" dirty="0"/>
              <a:t> </a:t>
            </a:r>
            <a:r>
              <a:rPr lang="en-US" altLang="ja-JP" sz="3100" dirty="0"/>
              <a:t>Bank group</a:t>
            </a:r>
            <a:r>
              <a:rPr lang="ja-JP" altLang="en-US" sz="3100" dirty="0"/>
              <a:t> 　　　</a:t>
            </a:r>
            <a:br>
              <a:rPr lang="en-US" altLang="ja-JP" sz="3100" dirty="0"/>
            </a:br>
            <a:br>
              <a:rPr lang="en-US" altLang="ja-JP" sz="3100" dirty="0"/>
            </a:br>
            <a:r>
              <a:rPr lang="en-US" altLang="ja-JP" sz="4900" dirty="0"/>
              <a:t>Bank of Japan Inspection</a:t>
            </a:r>
            <a:br>
              <a:rPr lang="en-US" altLang="ja-JP" sz="4900" dirty="0"/>
            </a:br>
            <a:r>
              <a:rPr lang="en-US" altLang="ja-JP" sz="4900" dirty="0"/>
              <a:t>       </a:t>
            </a:r>
            <a:r>
              <a:rPr lang="en-US" altLang="ja-JP" sz="3100" dirty="0"/>
              <a:t>Limited </a:t>
            </a:r>
            <a:r>
              <a:rPr lang="en-US" altLang="ja-JP" sz="3100" dirty="0" err="1"/>
              <a:t>BoJ</a:t>
            </a:r>
            <a:r>
              <a:rPr lang="en-US" altLang="ja-JP" sz="3100" dirty="0"/>
              <a:t> account (vs Universal Supervision</a:t>
            </a:r>
            <a:r>
              <a:rPr lang="ja-JP" altLang="en-US" sz="3100" dirty="0"/>
              <a:t>）</a:t>
            </a:r>
            <a:br>
              <a:rPr lang="en-US" altLang="ja-JP" sz="3100" dirty="0"/>
            </a:br>
            <a:r>
              <a:rPr lang="ja-JP" altLang="en-US" sz="3100" dirty="0"/>
              <a:t>　　  </a:t>
            </a:r>
            <a:r>
              <a:rPr lang="en-US" altLang="ja-JP" sz="3100" dirty="0"/>
              <a:t>Very Cooperative  with FSA</a:t>
            </a:r>
            <a:br>
              <a:rPr lang="en-US" altLang="ja-JP" sz="4900" dirty="0"/>
            </a:br>
            <a:r>
              <a:rPr lang="en-US" altLang="ja-JP" sz="4900" dirty="0"/>
              <a:t>       </a:t>
            </a:r>
            <a:br>
              <a:rPr lang="en-US" altLang="ja-JP" sz="4900" dirty="0"/>
            </a:br>
            <a:endParaRPr kumimoji="1" lang="ja-JP" altLang="en-US" sz="4900" dirty="0"/>
          </a:p>
        </p:txBody>
      </p:sp>
    </p:spTree>
    <p:extLst>
      <p:ext uri="{BB962C8B-B14F-4D97-AF65-F5344CB8AC3E}">
        <p14:creationId xmlns:p14="http://schemas.microsoft.com/office/powerpoint/2010/main" val="853764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0"/>
            <a:ext cx="8712968" cy="6669360"/>
          </a:xfrm>
        </p:spPr>
        <p:txBody>
          <a:bodyPr>
            <a:normAutofit fontScale="90000"/>
          </a:bodyPr>
          <a:lstStyle/>
          <a:p>
            <a:r>
              <a:rPr kumimoji="1" lang="en-US" altLang="ja-JP" dirty="0"/>
              <a:t>Foreign Cases</a:t>
            </a:r>
            <a:br>
              <a:rPr kumimoji="1" lang="en-US" altLang="ja-JP" dirty="0"/>
            </a:br>
            <a:r>
              <a:rPr lang="en-US" altLang="ja-JP" dirty="0"/>
              <a:t>Bank of England &amp; UK FSA</a:t>
            </a:r>
            <a:br>
              <a:rPr lang="en-US" altLang="ja-JP" dirty="0"/>
            </a:br>
            <a:r>
              <a:rPr lang="en-US" altLang="ja-JP" dirty="0"/>
              <a:t>     </a:t>
            </a:r>
            <a:r>
              <a:rPr lang="en-US" altLang="ja-JP" sz="3100" dirty="0"/>
              <a:t>Historically BoE is private company</a:t>
            </a:r>
            <a:br>
              <a:rPr lang="en-US" altLang="ja-JP" sz="3100" dirty="0"/>
            </a:br>
            <a:r>
              <a:rPr lang="en-US" altLang="ja-JP" sz="3100" dirty="0"/>
              <a:t>       Traditionally BoE supervise &amp; Inspect</a:t>
            </a:r>
            <a:br>
              <a:rPr lang="en-US" altLang="ja-JP" sz="3100" dirty="0"/>
            </a:br>
            <a:r>
              <a:rPr lang="en-US" altLang="ja-JP" sz="3100" dirty="0"/>
              <a:t>       1998 UK FSA   BoE  † Self-Governing Associations</a:t>
            </a:r>
            <a:br>
              <a:rPr lang="en-US" altLang="ja-JP" sz="3100" dirty="0"/>
            </a:br>
            <a:r>
              <a:rPr lang="en-US" altLang="ja-JP" sz="3100" dirty="0"/>
              <a:t>       2013 UK PRA &amp; FCA (Prudential Regulation and</a:t>
            </a:r>
            <a:br>
              <a:rPr lang="en-US" altLang="ja-JP" sz="3100" dirty="0"/>
            </a:br>
            <a:r>
              <a:rPr lang="en-US" altLang="ja-JP" sz="3100" dirty="0"/>
              <a:t>                                             Financial Conduct Authority)</a:t>
            </a:r>
            <a:br>
              <a:rPr lang="en-US" altLang="ja-JP" sz="3100" dirty="0"/>
            </a:br>
            <a:br>
              <a:rPr lang="en-US" altLang="ja-JP" dirty="0"/>
            </a:br>
            <a:r>
              <a:rPr lang="en-US" altLang="ja-JP" dirty="0"/>
              <a:t>USA Federal Reserve  &amp; SEC,FDIC,CCC</a:t>
            </a:r>
            <a:br>
              <a:rPr lang="en-US" altLang="ja-JP" dirty="0"/>
            </a:br>
            <a:r>
              <a:rPr lang="en-US" altLang="ja-JP" dirty="0"/>
              <a:t>     </a:t>
            </a:r>
            <a:r>
              <a:rPr lang="en-US" altLang="ja-JP" sz="3100" dirty="0"/>
              <a:t> Most Complicated and Fragmented Supervision</a:t>
            </a:r>
            <a:br>
              <a:rPr lang="en-US" altLang="ja-JP" sz="3100" dirty="0"/>
            </a:br>
            <a:r>
              <a:rPr lang="en-US" altLang="ja-JP" sz="3100" dirty="0"/>
              <a:t>        FED : mostly large banks</a:t>
            </a:r>
            <a:br>
              <a:rPr lang="en-US" altLang="ja-JP" sz="3100" dirty="0"/>
            </a:br>
            <a:r>
              <a:rPr lang="en-US" altLang="ja-JP" sz="3100" dirty="0"/>
              <a:t>        SEC : securities industry supervision</a:t>
            </a:r>
            <a:br>
              <a:rPr lang="en-US" altLang="ja-JP" sz="3100" dirty="0"/>
            </a:br>
            <a:r>
              <a:rPr lang="en-US" altLang="ja-JP" sz="3100" dirty="0"/>
              <a:t>        State Supervision : State Banks and </a:t>
            </a:r>
            <a:br>
              <a:rPr lang="en-US" altLang="ja-JP" sz="3100" dirty="0"/>
            </a:br>
            <a:r>
              <a:rPr lang="en-US" altLang="ja-JP" sz="3100" dirty="0"/>
              <a:t>                                        Insurance Companies</a:t>
            </a:r>
            <a:endParaRPr kumimoji="1" lang="ja-JP" altLang="en-US" sz="3100" dirty="0"/>
          </a:p>
        </p:txBody>
      </p:sp>
    </p:spTree>
    <p:extLst>
      <p:ext uri="{BB962C8B-B14F-4D97-AF65-F5344CB8AC3E}">
        <p14:creationId xmlns:p14="http://schemas.microsoft.com/office/powerpoint/2010/main" val="1555876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07504" y="44624"/>
            <a:ext cx="8856984" cy="6088210"/>
          </a:xfrm>
        </p:spPr>
        <p:txBody>
          <a:bodyPr>
            <a:normAutofit/>
          </a:bodyPr>
          <a:lstStyle/>
          <a:p>
            <a:r>
              <a:rPr kumimoji="1" lang="en-US" altLang="ja-JP" dirty="0"/>
              <a:t>German Case(Euro zone countries)</a:t>
            </a:r>
            <a:br>
              <a:rPr kumimoji="1" lang="en-US" altLang="ja-JP" dirty="0"/>
            </a:br>
            <a:r>
              <a:rPr lang="en-US" altLang="ja-JP" sz="2800" dirty="0"/>
              <a:t>     ECB supervision : large banks</a:t>
            </a:r>
            <a:br>
              <a:rPr lang="en-US" altLang="ja-JP" sz="2800" dirty="0"/>
            </a:br>
            <a:r>
              <a:rPr lang="en-US" altLang="ja-JP" sz="2800" dirty="0"/>
              <a:t>     Member Gov’t supervision : smaller banks</a:t>
            </a:r>
            <a:br>
              <a:rPr lang="en-US" altLang="ja-JP" sz="2800" dirty="0"/>
            </a:br>
            <a:br>
              <a:rPr lang="en-US" altLang="ja-JP" sz="2800" dirty="0"/>
            </a:br>
            <a:r>
              <a:rPr lang="en-US" altLang="ja-JP" sz="2800" dirty="0"/>
              <a:t>     Originally ECB responsible for Monetary Policy alone </a:t>
            </a:r>
            <a:br>
              <a:rPr lang="en-US" altLang="ja-JP" sz="2800" dirty="0"/>
            </a:br>
            <a:r>
              <a:rPr lang="en-US" altLang="ja-JP" sz="2800" dirty="0"/>
              <a:t>     Member Gov’t(Bundesbank) responsible for supervision</a:t>
            </a:r>
            <a:br>
              <a:rPr lang="en-US" altLang="ja-JP" sz="2800" dirty="0"/>
            </a:br>
            <a:br>
              <a:rPr lang="en-US" altLang="ja-JP" sz="2800" dirty="0"/>
            </a:br>
            <a:r>
              <a:rPr lang="en-US" altLang="ja-JP" sz="2800" dirty="0"/>
              <a:t>     After European Financial Crisis Germany was against </a:t>
            </a:r>
            <a:br>
              <a:rPr lang="en-US" altLang="ja-JP" sz="2800" dirty="0"/>
            </a:br>
            <a:r>
              <a:rPr lang="en-US" altLang="ja-JP" sz="2800" dirty="0"/>
              <a:t>        creating large EU-wide supervisory agency</a:t>
            </a:r>
            <a:br>
              <a:rPr lang="en-US" altLang="ja-JP" sz="2800" dirty="0"/>
            </a:br>
            <a:r>
              <a:rPr lang="en-US" altLang="ja-JP" sz="2800" dirty="0"/>
              <a:t>     Compromise : ECB to be responsible for large banks </a:t>
            </a:r>
            <a:br>
              <a:rPr lang="en-US" altLang="ja-JP" sz="2800" dirty="0"/>
            </a:br>
            <a:endParaRPr kumimoji="1" lang="ja-JP" altLang="en-US" sz="2800" dirty="0"/>
          </a:p>
        </p:txBody>
      </p:sp>
    </p:spTree>
    <p:extLst>
      <p:ext uri="{BB962C8B-B14F-4D97-AF65-F5344CB8AC3E}">
        <p14:creationId xmlns:p14="http://schemas.microsoft.com/office/powerpoint/2010/main" val="42592962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751</TotalTime>
  <Words>133</Words>
  <Application>Microsoft Office PowerPoint</Application>
  <PresentationFormat>画面に合わせる (4:3)</PresentationFormat>
  <Paragraphs>59</Paragraphs>
  <Slides>11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平成明朝体W3</vt:lpstr>
      <vt:lpstr>游ゴシック</vt:lpstr>
      <vt:lpstr>游ゴシック Light</vt:lpstr>
      <vt:lpstr>Arial</vt:lpstr>
      <vt:lpstr>Calibri</vt:lpstr>
      <vt:lpstr>Calibri Light</vt:lpstr>
      <vt:lpstr>Office テーマ</vt:lpstr>
      <vt:lpstr>Financial Supervision  Our Experience</vt:lpstr>
      <vt:lpstr>PowerPoint プレゼンテーション</vt:lpstr>
      <vt:lpstr>Disposal of non-Performing Loans 　Non-Performing Loans in Economic term 　   No Political Considerations    Failure of Banks, Securities Houses, Insurance Companies        Severe Inspection        Weaker ones Fail First        Isolated failure/Chain of Failures 　  Capital Injection　　　  Enhanced Regulation        Establishment of FSA(Financial Supervisory/Services Agency)            in View of creating Japanese Financial Market Free, Fair &amp;            Global</vt:lpstr>
      <vt:lpstr>Inspection&amp;Disposal of NPL       1998-2000 First across the board Inspection                                 followed by Capital Injection                            Disposal of NPL                             Mega-Bank Mergers       2000-           Second Round Under Koizumi      Today           Normal Inspection        1927 case      Gov’t asked banks strengthen their capital bases        decreased the number of banks(over 1000 to 200)</vt:lpstr>
      <vt:lpstr>Deregulation      Japanese Financial Market became matured (Japanese           Individual financial assets over 3 times of  current GDP)              Banks allowed to sell securities(debt) and                insurance policy , allowed to have securities                and insurance subsidiaries        Securities Houses allowed to have banks and                    insurance companies        Insurance Company allowed to have banks and                   securities houses         (deregulation vs regulation)  Single purpose supervision is limited Comprehensive Supervision necessary </vt:lpstr>
      <vt:lpstr>    Single Purpose Supervisor            Banks :  Bank Supervisor or Central Bank           Securities : Securities Supervisor           Insurance : Insurance Supervisor      When the failure is isolated and  confined         within each industry, Single purpose         supervisor is effective  (1965 Yamaichi)      When the failure spreads across indusries,      product,market deregulatedComprehensive      Supervision is required     (1997-98 case)  </vt:lpstr>
      <vt:lpstr>FSA Financial Supervisory Agency            Est. 1998            Started with 400 officials in headquarter            Ex-post severe inspection            Integrated Supervision of all Financial Services          FSA  Financial Services Agency          Est. 2000            Power to propose legislation added            Very Active Member of Basle Committee 　　  Started supervise Japan Post Bank group 　　　  Bank of Japan Inspection        Limited BoJ account (vs Universal Supervision） 　　  Very Cooperative  with FSA         </vt:lpstr>
      <vt:lpstr>Foreign Cases Bank of England &amp; UK FSA      Historically BoE is private company        Traditionally BoE supervise &amp; Inspect        1998 UK FSA   BoE  † Self-Governing Associations        2013 UK PRA &amp; FCA (Prudential Regulation and                                              Financial Conduct Authority)  USA Federal Reserve  &amp; SEC,FDIC,CCC       Most Complicated and Fragmented Supervision         FED : mostly large banks         SEC : securities industry supervision         State Supervision : State Banks and                                          Insurance Companies</vt:lpstr>
      <vt:lpstr>German Case(Euro zone countries)      ECB supervision : large banks      Member Gov’t supervision : smaller banks       Originally ECB responsible for Monetary Policy alone       Member Gov’t(Bundesbank) responsible for supervision       After European Financial Crisis Germany was against          creating large EU-wide supervisory agency      Compromise : ECB to be responsible for large banks  </vt:lpstr>
      <vt:lpstr>Dillemma ・Enhanced Supervision vs Small Gov’t             Germany’s case            UK proposal FSA under BoE                      Co-operation of Govt and BoJ dates back to 1927-,1947-                    and 1998-             ・Supply of Money to near-failure Banks        vs Supervision by Central Bank              BoJ rejected law enforcement function since 1927                  (Central Bank Independence)              UK PRA dictinct from rest of BoE     Most Successful and Stable Division of Labor in JAPAN</vt:lpstr>
      <vt:lpstr>Way Forward 　Build reservoir of experts for integrated supervision        Recruit outsiders : lawyers, accountants, tax experts,                             financial consultants, former bank clerks, etc        Start severe inspection and disposal of non-performing                    loans        Capital Injection to economically viable ones        Send clear messages to domestic and international                     market participants (and international peers)        Create institutional memory of enhanced supervision        Form sound triangular relation : enhanced supervision and                    monetary policy and fiscal policy         Engage with international organizations and know supervisory                    peers do        Good Luck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Regulation Our Experience</dc:title>
  <dc:creator>浜中秀一郎</dc:creator>
  <cp:lastModifiedBy>浜中秀一郎</cp:lastModifiedBy>
  <cp:revision>41</cp:revision>
  <dcterms:created xsi:type="dcterms:W3CDTF">2016-06-19T08:00:13Z</dcterms:created>
  <dcterms:modified xsi:type="dcterms:W3CDTF">2016-06-28T00:31:19Z</dcterms:modified>
</cp:coreProperties>
</file>