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59" r:id="rId3"/>
    <p:sldId id="328" r:id="rId4"/>
    <p:sldId id="340" r:id="rId5"/>
    <p:sldId id="329" r:id="rId6"/>
    <p:sldId id="330" r:id="rId7"/>
    <p:sldId id="354" r:id="rId8"/>
    <p:sldId id="289" r:id="rId9"/>
    <p:sldId id="364" r:id="rId10"/>
    <p:sldId id="314" r:id="rId11"/>
    <p:sldId id="342" r:id="rId12"/>
    <p:sldId id="377" r:id="rId13"/>
    <p:sldId id="337" r:id="rId14"/>
    <p:sldId id="263" r:id="rId15"/>
    <p:sldId id="363" r:id="rId16"/>
    <p:sldId id="265" r:id="rId17"/>
    <p:sldId id="268" r:id="rId18"/>
    <p:sldId id="366" r:id="rId19"/>
    <p:sldId id="374" r:id="rId20"/>
    <p:sldId id="375" r:id="rId21"/>
    <p:sldId id="272" r:id="rId22"/>
    <p:sldId id="273" r:id="rId23"/>
    <p:sldId id="274" r:id="rId24"/>
    <p:sldId id="275" r:id="rId25"/>
    <p:sldId id="276" r:id="rId26"/>
    <p:sldId id="277" r:id="rId27"/>
    <p:sldId id="281" r:id="rId28"/>
    <p:sldId id="282" r:id="rId29"/>
    <p:sldId id="283" r:id="rId30"/>
    <p:sldId id="285" r:id="rId31"/>
    <p:sldId id="297" r:id="rId32"/>
    <p:sldId id="298" r:id="rId33"/>
    <p:sldId id="300" r:id="rId34"/>
    <p:sldId id="302" r:id="rId35"/>
    <p:sldId id="303" r:id="rId36"/>
    <p:sldId id="305" r:id="rId37"/>
    <p:sldId id="306" r:id="rId38"/>
    <p:sldId id="307" r:id="rId39"/>
    <p:sldId id="339" r:id="rId40"/>
    <p:sldId id="343" r:id="rId41"/>
    <p:sldId id="367" r:id="rId42"/>
    <p:sldId id="370" r:id="rId43"/>
    <p:sldId id="371" r:id="rId44"/>
    <p:sldId id="372" r:id="rId45"/>
    <p:sldId id="376" r:id="rId46"/>
    <p:sldId id="344" r:id="rId47"/>
    <p:sldId id="345" r:id="rId48"/>
    <p:sldId id="288" r:id="rId49"/>
    <p:sldId id="358" r:id="rId50"/>
    <p:sldId id="360" r:id="rId51"/>
    <p:sldId id="361" r:id="rId52"/>
    <p:sldId id="362" r:id="rId53"/>
    <p:sldId id="365" r:id="rId5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YUKI YOSHINO" initials="NY" lastIdx="3" clrIdx="0">
    <p:extLst>
      <p:ext uri="{19B8F6BF-5375-455C-9EA6-DF929625EA0E}">
        <p15:presenceInfo xmlns:p15="http://schemas.microsoft.com/office/powerpoint/2012/main" userId="e508d7367477f5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40" d="100"/>
          <a:sy n="40"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Buffaro%20Backup\&#36001;&#21209;&#30465;&#36039;&#26009;\&#20154;&#21475;&#21205;&#24907;.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F:\Buffaro%20Backup\&#36001;&#21209;&#30465;&#36039;&#26009;\Household%20saving%20rat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DDD\!!!!!!!!!!!!!!!!!!!!!!!!!!!!!!YoshinoFILES\(Final-02)Aoyama&#20225;&#26989;&#24180;&#37329;&#27083;&#25104;&#27604;-&#35430;&#31639;1984-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ltLang="ja-JP"/>
              <a:t>Dividends &amp; Interest recipts/Primary Income</a:t>
            </a:r>
          </a:p>
        </c:rich>
      </c:tx>
      <c:overlay val="0"/>
    </c:title>
    <c:autoTitleDeleted val="0"/>
    <c:plotArea>
      <c:layout/>
      <c:lineChart>
        <c:grouping val="standard"/>
        <c:varyColors val="0"/>
        <c:ser>
          <c:idx val="0"/>
          <c:order val="0"/>
          <c:tx>
            <c:strRef>
              <c:f>'[Rate of Return on Asset Allocation of Japan.xls]Sheet1'!$A$2</c:f>
              <c:strCache>
                <c:ptCount val="1"/>
                <c:pt idx="0">
                  <c:v>Germany</c:v>
                </c:pt>
              </c:strCache>
            </c:strRef>
          </c:tx>
          <c:marker>
            <c:symbol val="none"/>
          </c:marker>
          <c:cat>
            <c:strRef>
              <c:f>'[Rate of Return on Asset Allocation of Japan.xls]Sheet1'!$B$1:$L$1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'[Rate of Return on Asset Allocation of Japan.xls]Sheet1'!$B$2:$L$2</c:f>
              <c:numCache>
                <c:formatCode>0.000</c:formatCode>
                <c:ptCount val="11"/>
                <c:pt idx="0">
                  <c:v>0.20814543691940765</c:v>
                </c:pt>
                <c:pt idx="1">
                  <c:v>0.21842658134090526</c:v>
                </c:pt>
                <c:pt idx="2">
                  <c:v>0.22181479980751859</c:v>
                </c:pt>
                <c:pt idx="3">
                  <c:v>0.21912376224886246</c:v>
                </c:pt>
                <c:pt idx="4">
                  <c:v>0.21241657800683897</c:v>
                </c:pt>
                <c:pt idx="5">
                  <c:v>0.19850816088218304</c:v>
                </c:pt>
                <c:pt idx="6">
                  <c:v>0.19438987334983954</c:v>
                </c:pt>
                <c:pt idx="7">
                  <c:v>0.18971687433437598</c:v>
                </c:pt>
                <c:pt idx="8">
                  <c:v>0.18433908754849238</c:v>
                </c:pt>
                <c:pt idx="9">
                  <c:v>0.17539190959565804</c:v>
                </c:pt>
              </c:numCache>
            </c:numRef>
          </c:val>
          <c:smooth val="0"/>
          <c:extLst>
            <c:ext xmlns:c16="http://schemas.microsoft.com/office/drawing/2014/chart" uri="{C3380CC4-5D6E-409C-BE32-E72D297353CC}">
              <c16:uniqueId val="{00000000-B30E-4AC5-BB00-D30C96EFB38B}"/>
            </c:ext>
          </c:extLst>
        </c:ser>
        <c:ser>
          <c:idx val="1"/>
          <c:order val="1"/>
          <c:tx>
            <c:strRef>
              <c:f>'[Rate of Return on Asset Allocation of Japan.xls]Sheet1'!$A$3</c:f>
              <c:strCache>
                <c:ptCount val="1"/>
                <c:pt idx="0">
                  <c:v>France</c:v>
                </c:pt>
              </c:strCache>
            </c:strRef>
          </c:tx>
          <c:marker>
            <c:symbol val="none"/>
          </c:marker>
          <c:cat>
            <c:strRef>
              <c:f>'[Rate of Return on Asset Allocation of Japan.xls]Sheet1'!$B$1:$L$1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'[Rate of Return on Asset Allocation of Japan.xls]Sheet1'!$B$3:$L$3</c:f>
              <c:numCache>
                <c:formatCode>0.000</c:formatCode>
                <c:ptCount val="11"/>
                <c:pt idx="0">
                  <c:v>9.4472003261755907E-2</c:v>
                </c:pt>
                <c:pt idx="1">
                  <c:v>9.9668477110813294E-2</c:v>
                </c:pt>
                <c:pt idx="2">
                  <c:v>0.10721119645810369</c:v>
                </c:pt>
                <c:pt idx="3">
                  <c:v>0.11139098457601189</c:v>
                </c:pt>
                <c:pt idx="4">
                  <c:v>9.6691307898308765E-2</c:v>
                </c:pt>
                <c:pt idx="5">
                  <c:v>9.1159169220811367E-2</c:v>
                </c:pt>
                <c:pt idx="6">
                  <c:v>9.375728059864423E-2</c:v>
                </c:pt>
                <c:pt idx="7">
                  <c:v>8.8698160677096724E-2</c:v>
                </c:pt>
                <c:pt idx="8">
                  <c:v>8.6659874716223412E-2</c:v>
                </c:pt>
                <c:pt idx="9">
                  <c:v>8.1945720159907171E-2</c:v>
                </c:pt>
              </c:numCache>
            </c:numRef>
          </c:val>
          <c:smooth val="0"/>
          <c:extLst>
            <c:ext xmlns:c16="http://schemas.microsoft.com/office/drawing/2014/chart" uri="{C3380CC4-5D6E-409C-BE32-E72D297353CC}">
              <c16:uniqueId val="{00000001-B30E-4AC5-BB00-D30C96EFB38B}"/>
            </c:ext>
          </c:extLst>
        </c:ser>
        <c:ser>
          <c:idx val="2"/>
          <c:order val="2"/>
          <c:tx>
            <c:strRef>
              <c:f>'[Rate of Return on Asset Allocation of Japan.xls]Sheet1'!$A$4</c:f>
              <c:strCache>
                <c:ptCount val="1"/>
                <c:pt idx="0">
                  <c:v>United Kingdom</c:v>
                </c:pt>
              </c:strCache>
            </c:strRef>
          </c:tx>
          <c:marker>
            <c:symbol val="none"/>
          </c:marker>
          <c:cat>
            <c:strRef>
              <c:f>'[Rate of Return on Asset Allocation of Japan.xls]Sheet1'!$B$1:$L$1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'[Rate of Return on Asset Allocation of Japan.xls]Sheet1'!$B$4:$L$4</c:f>
              <c:numCache>
                <c:formatCode>0.000</c:formatCode>
                <c:ptCount val="11"/>
                <c:pt idx="0">
                  <c:v>0.18718127765396991</c:v>
                </c:pt>
                <c:pt idx="1">
                  <c:v>0.17695332535476149</c:v>
                </c:pt>
                <c:pt idx="2">
                  <c:v>0.19050562769269483</c:v>
                </c:pt>
                <c:pt idx="3">
                  <c:v>0.18571768673095676</c:v>
                </c:pt>
                <c:pt idx="4">
                  <c:v>0.15000592006224522</c:v>
                </c:pt>
                <c:pt idx="5">
                  <c:v>0.15396038033189141</c:v>
                </c:pt>
                <c:pt idx="6">
                  <c:v>0.15007435369882433</c:v>
                </c:pt>
                <c:pt idx="7">
                  <c:v>0.13747714126249674</c:v>
                </c:pt>
                <c:pt idx="8">
                  <c:v>0.13314755128014413</c:v>
                </c:pt>
                <c:pt idx="9">
                  <c:v>0.14077826492999385</c:v>
                </c:pt>
                <c:pt idx="10">
                  <c:v>0.12841494121474442</c:v>
                </c:pt>
              </c:numCache>
            </c:numRef>
          </c:val>
          <c:smooth val="0"/>
          <c:extLst>
            <c:ext xmlns:c16="http://schemas.microsoft.com/office/drawing/2014/chart" uri="{C3380CC4-5D6E-409C-BE32-E72D297353CC}">
              <c16:uniqueId val="{00000002-B30E-4AC5-BB00-D30C96EFB38B}"/>
            </c:ext>
          </c:extLst>
        </c:ser>
        <c:ser>
          <c:idx val="3"/>
          <c:order val="3"/>
          <c:tx>
            <c:strRef>
              <c:f>'[Rate of Return on Asset Allocation of Japan.xls]Sheet1'!$A$5</c:f>
              <c:strCache>
                <c:ptCount val="1"/>
                <c:pt idx="0">
                  <c:v>Japan</c:v>
                </c:pt>
              </c:strCache>
            </c:strRef>
          </c:tx>
          <c:marker>
            <c:symbol val="none"/>
          </c:marker>
          <c:cat>
            <c:strRef>
              <c:f>'[Rate of Return on Asset Allocation of Japan.xls]Sheet1'!$B$1:$L$1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'[Rate of Return on Asset Allocation of Japan.xls]Sheet1'!$B$5:$L$5</c:f>
              <c:numCache>
                <c:formatCode>0.000</c:formatCode>
                <c:ptCount val="11"/>
                <c:pt idx="0">
                  <c:v>7.9110706832896352E-2</c:v>
                </c:pt>
                <c:pt idx="1">
                  <c:v>8.9082866221328647E-2</c:v>
                </c:pt>
                <c:pt idx="2">
                  <c:v>8.8649286640324523E-2</c:v>
                </c:pt>
                <c:pt idx="3">
                  <c:v>8.155510259768782E-2</c:v>
                </c:pt>
                <c:pt idx="4">
                  <c:v>7.9782302511924433E-2</c:v>
                </c:pt>
                <c:pt idx="5">
                  <c:v>7.7552922053808537E-2</c:v>
                </c:pt>
                <c:pt idx="6">
                  <c:v>8.1039609988350955E-2</c:v>
                </c:pt>
                <c:pt idx="7">
                  <c:v>8.3509115686538016E-2</c:v>
                </c:pt>
                <c:pt idx="8">
                  <c:v>8.3291253894423947E-2</c:v>
                </c:pt>
                <c:pt idx="9">
                  <c:v>8.7509063510778487E-2</c:v>
                </c:pt>
              </c:numCache>
            </c:numRef>
          </c:val>
          <c:smooth val="0"/>
          <c:extLst>
            <c:ext xmlns:c16="http://schemas.microsoft.com/office/drawing/2014/chart" uri="{C3380CC4-5D6E-409C-BE32-E72D297353CC}">
              <c16:uniqueId val="{00000003-B30E-4AC5-BB00-D30C96EFB38B}"/>
            </c:ext>
          </c:extLst>
        </c:ser>
        <c:ser>
          <c:idx val="4"/>
          <c:order val="4"/>
          <c:tx>
            <c:strRef>
              <c:f>'[Rate of Return on Asset Allocation of Japan.xls]Sheet1'!$A$6</c:f>
              <c:strCache>
                <c:ptCount val="1"/>
                <c:pt idx="0">
                  <c:v>US</c:v>
                </c:pt>
              </c:strCache>
            </c:strRef>
          </c:tx>
          <c:marker>
            <c:symbol val="none"/>
          </c:marker>
          <c:cat>
            <c:strRef>
              <c:f>'[Rate of Return on Asset Allocation of Japan.xls]Sheet1'!$B$1:$L$1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'[Rate of Return on Asset Allocation of Japan.xls]Sheet1'!$B$6:$L$6</c:f>
              <c:numCache>
                <c:formatCode>0.000</c:formatCode>
                <c:ptCount val="11"/>
                <c:pt idx="0">
                  <c:v>0.1570096099491238</c:v>
                </c:pt>
                <c:pt idx="1">
                  <c:v>0.17012612011690467</c:v>
                </c:pt>
                <c:pt idx="2">
                  <c:v>0.18054699088348525</c:v>
                </c:pt>
                <c:pt idx="3">
                  <c:v>0.17333749260130216</c:v>
                </c:pt>
                <c:pt idx="4">
                  <c:v>0.15031253100506003</c:v>
                </c:pt>
                <c:pt idx="5">
                  <c:v>0.13942342371224081</c:v>
                </c:pt>
                <c:pt idx="6">
                  <c:v>0.14439624278546909</c:v>
                </c:pt>
                <c:pt idx="7">
                  <c:v>0.15262556503366848</c:v>
                </c:pt>
                <c:pt idx="8">
                  <c:v>0.14645588695231868</c:v>
                </c:pt>
                <c:pt idx="9">
                  <c:v>0.14410447659620801</c:v>
                </c:pt>
                <c:pt idx="10">
                  <c:v>0.14204563961252581</c:v>
                </c:pt>
              </c:numCache>
            </c:numRef>
          </c:val>
          <c:smooth val="0"/>
          <c:extLst>
            <c:ext xmlns:c16="http://schemas.microsoft.com/office/drawing/2014/chart" uri="{C3380CC4-5D6E-409C-BE32-E72D297353CC}">
              <c16:uniqueId val="{00000004-B30E-4AC5-BB00-D30C96EFB38B}"/>
            </c:ext>
          </c:extLst>
        </c:ser>
        <c:dLbls>
          <c:showLegendKey val="0"/>
          <c:showVal val="0"/>
          <c:showCatName val="0"/>
          <c:showSerName val="0"/>
          <c:showPercent val="0"/>
          <c:showBubbleSize val="0"/>
        </c:dLbls>
        <c:smooth val="0"/>
        <c:axId val="322346128"/>
        <c:axId val="1"/>
      </c:lineChart>
      <c:catAx>
        <c:axId val="32234612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ja-JP"/>
          </a:p>
        </c:txPr>
        <c:crossAx val="1"/>
        <c:crosses val="autoZero"/>
        <c:auto val="1"/>
        <c:lblAlgn val="ctr"/>
        <c:lblOffset val="100"/>
        <c:noMultiLvlLbl val="0"/>
      </c:catAx>
      <c:valAx>
        <c:axId val="1"/>
        <c:scaling>
          <c:orientation val="minMax"/>
        </c:scaling>
        <c:delete val="0"/>
        <c:axPos val="l"/>
        <c:majorGridlines/>
        <c:numFmt formatCode="0.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ja-JP"/>
          </a:p>
        </c:txPr>
        <c:crossAx val="322346128"/>
        <c:crosses val="autoZero"/>
        <c:crossBetween val="between"/>
      </c:valAx>
    </c:plotArea>
    <c:legend>
      <c:legendPos val="r"/>
      <c:layout>
        <c:manualLayout>
          <c:xMode val="edge"/>
          <c:yMode val="edge"/>
          <c:x val="0.82086666773464911"/>
          <c:y val="0.39644075590481503"/>
          <c:w val="0.16601060506544063"/>
          <c:h val="0.38511387716467743"/>
        </c:manualLayout>
      </c:layout>
      <c:overlay val="0"/>
      <c:txPr>
        <a:bodyPr/>
        <a:lstStyle/>
        <a:p>
          <a:pPr>
            <a:defRPr sz="920" b="0" i="0" u="none" strike="noStrike" baseline="0">
              <a:solidFill>
                <a:srgbClr val="000000"/>
              </a:solidFill>
              <a:latin typeface="Calibri"/>
              <a:ea typeface="Calibri"/>
              <a:cs typeface="Calibri"/>
            </a:defRPr>
          </a:pPr>
          <a:endParaRPr lang="ja-JP"/>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Sheet1!$B$3</c:f>
              <c:strCache>
                <c:ptCount val="1"/>
                <c:pt idx="0">
                  <c:v>Age 14 and less</c:v>
                </c:pt>
              </c:strCache>
            </c:strRef>
          </c:tx>
          <c:invertIfNegative val="0"/>
          <c:cat>
            <c:numRef>
              <c:f>Sheet1!$A$4:$A$26</c:f>
              <c:numCache>
                <c:formatCode>General</c:formatCode>
                <c:ptCount val="23"/>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numCache>
            </c:numRef>
          </c:cat>
          <c:val>
            <c:numRef>
              <c:f>Sheet1!$B$4:$B$26</c:f>
              <c:numCache>
                <c:formatCode>#,##0_);[Red]\(#,##0\)</c:formatCode>
                <c:ptCount val="23"/>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1680.3</c:v>
                </c:pt>
                <c:pt idx="13">
                  <c:v>1582.7</c:v>
                </c:pt>
                <c:pt idx="14">
                  <c:v>1456.8</c:v>
                </c:pt>
                <c:pt idx="15">
                  <c:v>1324</c:v>
                </c:pt>
                <c:pt idx="16">
                  <c:v>1203.9000000000001</c:v>
                </c:pt>
                <c:pt idx="17">
                  <c:v>1128.7</c:v>
                </c:pt>
                <c:pt idx="18">
                  <c:v>1073.2</c:v>
                </c:pt>
                <c:pt idx="19">
                  <c:v>1011.6</c:v>
                </c:pt>
                <c:pt idx="20">
                  <c:v>938.7</c:v>
                </c:pt>
                <c:pt idx="21">
                  <c:v>861.4</c:v>
                </c:pt>
                <c:pt idx="22">
                  <c:v>791.2</c:v>
                </c:pt>
              </c:numCache>
            </c:numRef>
          </c:val>
          <c:extLst>
            <c:ext xmlns:c16="http://schemas.microsoft.com/office/drawing/2014/chart" uri="{C3380CC4-5D6E-409C-BE32-E72D297353CC}">
              <c16:uniqueId val="{00000000-18E1-444E-91E4-A52C7F539280}"/>
            </c:ext>
          </c:extLst>
        </c:ser>
        <c:ser>
          <c:idx val="2"/>
          <c:order val="1"/>
          <c:tx>
            <c:strRef>
              <c:f>Sheet1!$C$3</c:f>
              <c:strCache>
                <c:ptCount val="1"/>
                <c:pt idx="0">
                  <c:v>Age 15～64</c:v>
                </c:pt>
              </c:strCache>
            </c:strRef>
          </c:tx>
          <c:invertIfNegative val="0"/>
          <c:cat>
            <c:numRef>
              <c:f>Sheet1!$A$4:$A$26</c:f>
              <c:numCache>
                <c:formatCode>General</c:formatCode>
                <c:ptCount val="23"/>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numCache>
            </c:numRef>
          </c:cat>
          <c:val>
            <c:numRef>
              <c:f>Sheet1!$C$4:$C$26</c:f>
              <c:numCache>
                <c:formatCode>#,##0_);[Red]\(#,##0\)</c:formatCode>
                <c:ptCount val="23"/>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8103.2</c:v>
                </c:pt>
                <c:pt idx="13">
                  <c:v>7681.8</c:v>
                </c:pt>
                <c:pt idx="14">
                  <c:v>7340.8</c:v>
                </c:pt>
                <c:pt idx="15">
                  <c:v>7084.5</c:v>
                </c:pt>
                <c:pt idx="16">
                  <c:v>6773</c:v>
                </c:pt>
                <c:pt idx="17">
                  <c:v>6343</c:v>
                </c:pt>
                <c:pt idx="18">
                  <c:v>5786.6</c:v>
                </c:pt>
                <c:pt idx="19">
                  <c:v>5353.1</c:v>
                </c:pt>
                <c:pt idx="20">
                  <c:v>5001.3</c:v>
                </c:pt>
                <c:pt idx="21">
                  <c:v>4706.3</c:v>
                </c:pt>
                <c:pt idx="22">
                  <c:v>4418.3</c:v>
                </c:pt>
              </c:numCache>
            </c:numRef>
          </c:val>
          <c:extLst>
            <c:ext xmlns:c16="http://schemas.microsoft.com/office/drawing/2014/chart" uri="{C3380CC4-5D6E-409C-BE32-E72D297353CC}">
              <c16:uniqueId val="{00000001-18E1-444E-91E4-A52C7F539280}"/>
            </c:ext>
          </c:extLst>
        </c:ser>
        <c:ser>
          <c:idx val="3"/>
          <c:order val="2"/>
          <c:tx>
            <c:strRef>
              <c:f>Sheet1!$D$3</c:f>
              <c:strCache>
                <c:ptCount val="1"/>
                <c:pt idx="0">
                  <c:v>Age 65 and over</c:v>
                </c:pt>
              </c:strCache>
            </c:strRef>
          </c:tx>
          <c:invertIfNegative val="0"/>
          <c:cat>
            <c:numRef>
              <c:f>Sheet1!$A$4:$A$26</c:f>
              <c:numCache>
                <c:formatCode>General</c:formatCode>
                <c:ptCount val="23"/>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numCache>
            </c:numRef>
          </c:cat>
          <c:val>
            <c:numRef>
              <c:f>Sheet1!$D$4:$D$26</c:f>
              <c:numCache>
                <c:formatCode>#,##0_);[Red]\(#,##0\)</c:formatCode>
                <c:ptCount val="23"/>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2924.6</c:v>
                </c:pt>
                <c:pt idx="13">
                  <c:v>3395.2</c:v>
                </c:pt>
                <c:pt idx="14">
                  <c:v>3612.4</c:v>
                </c:pt>
                <c:pt idx="15">
                  <c:v>3657.3</c:v>
                </c:pt>
                <c:pt idx="16">
                  <c:v>3684.9</c:v>
                </c:pt>
                <c:pt idx="17">
                  <c:v>3740.7</c:v>
                </c:pt>
                <c:pt idx="18">
                  <c:v>3867.8</c:v>
                </c:pt>
                <c:pt idx="19">
                  <c:v>3856.4</c:v>
                </c:pt>
                <c:pt idx="20">
                  <c:v>3767.6</c:v>
                </c:pt>
                <c:pt idx="21">
                  <c:v>3625.7</c:v>
                </c:pt>
                <c:pt idx="22">
                  <c:v>3464.2</c:v>
                </c:pt>
              </c:numCache>
            </c:numRef>
          </c:val>
          <c:extLst>
            <c:ext xmlns:c16="http://schemas.microsoft.com/office/drawing/2014/chart" uri="{C3380CC4-5D6E-409C-BE32-E72D297353CC}">
              <c16:uniqueId val="{00000002-18E1-444E-91E4-A52C7F539280}"/>
            </c:ext>
          </c:extLst>
        </c:ser>
        <c:dLbls>
          <c:showLegendKey val="0"/>
          <c:showVal val="0"/>
          <c:showCatName val="0"/>
          <c:showSerName val="0"/>
          <c:showPercent val="0"/>
          <c:showBubbleSize val="0"/>
        </c:dLbls>
        <c:gapWidth val="150"/>
        <c:overlap val="100"/>
        <c:axId val="193043160"/>
        <c:axId val="193035712"/>
      </c:barChart>
      <c:lineChart>
        <c:grouping val="standard"/>
        <c:varyColors val="0"/>
        <c:ser>
          <c:idx val="7"/>
          <c:order val="3"/>
          <c:tx>
            <c:strRef>
              <c:f>Sheet1!$H$3</c:f>
              <c:strCache>
                <c:ptCount val="1"/>
                <c:pt idx="0">
                  <c:v>Aged Population Ratio</c:v>
                </c:pt>
              </c:strCache>
            </c:strRef>
          </c:tx>
          <c:cat>
            <c:numRef>
              <c:f>Sheet1!$A$4:$A$26</c:f>
              <c:numCache>
                <c:formatCode>General</c:formatCode>
                <c:ptCount val="23"/>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numCache>
            </c:numRef>
          </c:cat>
          <c:val>
            <c:numRef>
              <c:f>Sheet1!$H$4:$H$26</c:f>
              <c:numCache>
                <c:formatCode>0.0_ </c:formatCode>
                <c:ptCount val="23"/>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26.8</c:v>
                </c:pt>
                <c:pt idx="14">
                  <c:v>29.1</c:v>
                </c:pt>
                <c:pt idx="15">
                  <c:v>30.3</c:v>
                </c:pt>
                <c:pt idx="16">
                  <c:v>31.6</c:v>
                </c:pt>
                <c:pt idx="17">
                  <c:v>33.4</c:v>
                </c:pt>
                <c:pt idx="18">
                  <c:v>36.1</c:v>
                </c:pt>
                <c:pt idx="19">
                  <c:v>37.700000000000003</c:v>
                </c:pt>
                <c:pt idx="20">
                  <c:v>38.799999999999997</c:v>
                </c:pt>
                <c:pt idx="21">
                  <c:v>39.4</c:v>
                </c:pt>
                <c:pt idx="22">
                  <c:v>39.9</c:v>
                </c:pt>
              </c:numCache>
            </c:numRef>
          </c:val>
          <c:smooth val="0"/>
          <c:extLst>
            <c:ext xmlns:c16="http://schemas.microsoft.com/office/drawing/2014/chart" uri="{C3380CC4-5D6E-409C-BE32-E72D297353CC}">
              <c16:uniqueId val="{00000003-18E1-444E-91E4-A52C7F539280}"/>
            </c:ext>
          </c:extLst>
        </c:ser>
        <c:ser>
          <c:idx val="0"/>
          <c:order val="4"/>
          <c:tx>
            <c:strRef>
              <c:f>Sheet1!$G$3</c:f>
              <c:strCache>
                <c:ptCount val="1"/>
                <c:pt idx="0">
                  <c:v>Working Population Ratio (15-64)</c:v>
                </c:pt>
              </c:strCache>
            </c:strRef>
          </c:tx>
          <c:cat>
            <c:numRef>
              <c:f>Sheet1!$A$4:$A$26</c:f>
              <c:numCache>
                <c:formatCode>General</c:formatCode>
                <c:ptCount val="23"/>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numCache>
            </c:numRef>
          </c:cat>
          <c:val>
            <c:numRef>
              <c:f>Sheet1!$G$4:$G$26</c:f>
              <c:numCache>
                <c:formatCode>0.0;_耀</c:formatCode>
                <c:ptCount val="23"/>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c:v>60.7</c:v>
                </c:pt>
                <c:pt idx="14">
                  <c:v>59.2</c:v>
                </c:pt>
                <c:pt idx="15">
                  <c:v>58.7</c:v>
                </c:pt>
                <c:pt idx="16">
                  <c:v>58.1</c:v>
                </c:pt>
                <c:pt idx="17">
                  <c:v>56.6</c:v>
                </c:pt>
                <c:pt idx="18">
                  <c:v>53.9</c:v>
                </c:pt>
                <c:pt idx="19">
                  <c:v>52.4</c:v>
                </c:pt>
                <c:pt idx="20">
                  <c:v>51.5</c:v>
                </c:pt>
                <c:pt idx="21">
                  <c:v>51.2</c:v>
                </c:pt>
                <c:pt idx="22">
                  <c:v>50.9</c:v>
                </c:pt>
              </c:numCache>
            </c:numRef>
          </c:val>
          <c:smooth val="0"/>
          <c:extLst>
            <c:ext xmlns:c16="http://schemas.microsoft.com/office/drawing/2014/chart" uri="{C3380CC4-5D6E-409C-BE32-E72D297353CC}">
              <c16:uniqueId val="{00000004-18E1-444E-91E4-A52C7F539280}"/>
            </c:ext>
          </c:extLst>
        </c:ser>
        <c:ser>
          <c:idx val="4"/>
          <c:order val="5"/>
          <c:tx>
            <c:strRef>
              <c:f>Sheet1!$I$3</c:f>
              <c:strCache>
                <c:ptCount val="1"/>
                <c:pt idx="0">
                  <c:v>Total Fertality Rate (TFR)</c:v>
                </c:pt>
              </c:strCache>
            </c:strRef>
          </c:tx>
          <c:cat>
            <c:numRef>
              <c:f>Sheet1!$A$4:$A$26</c:f>
              <c:numCache>
                <c:formatCode>General</c:formatCode>
                <c:ptCount val="23"/>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numCache>
            </c:numRef>
          </c:cat>
          <c:val>
            <c:numRef>
              <c:f>Sheet1!$I$4:$I$26</c:f>
              <c:numCache>
                <c:formatCode>0.00_ </c:formatCode>
                <c:ptCount val="23"/>
                <c:pt idx="0">
                  <c:v>3.65</c:v>
                </c:pt>
                <c:pt idx="1">
                  <c:v>2.37</c:v>
                </c:pt>
                <c:pt idx="2">
                  <c:v>2</c:v>
                </c:pt>
                <c:pt idx="3">
                  <c:v>2.14</c:v>
                </c:pt>
                <c:pt idx="4">
                  <c:v>2.13</c:v>
                </c:pt>
                <c:pt idx="5">
                  <c:v>1.91</c:v>
                </c:pt>
                <c:pt idx="6">
                  <c:v>1.75</c:v>
                </c:pt>
                <c:pt idx="7">
                  <c:v>1.76</c:v>
                </c:pt>
                <c:pt idx="8">
                  <c:v>1.54</c:v>
                </c:pt>
                <c:pt idx="9">
                  <c:v>1.42</c:v>
                </c:pt>
                <c:pt idx="10">
                  <c:v>1.36</c:v>
                </c:pt>
                <c:pt idx="11">
                  <c:v>1.26</c:v>
                </c:pt>
                <c:pt idx="12">
                  <c:v>1.3873</c:v>
                </c:pt>
                <c:pt idx="13">
                  <c:v>1.3797999999999999</c:v>
                </c:pt>
                <c:pt idx="14">
                  <c:v>1.3396999999999999</c:v>
                </c:pt>
                <c:pt idx="15">
                  <c:v>1.3302</c:v>
                </c:pt>
                <c:pt idx="16">
                  <c:v>1.3372999999999999</c:v>
                </c:pt>
                <c:pt idx="17">
                  <c:v>1.3418000000000001</c:v>
                </c:pt>
                <c:pt idx="18">
                  <c:v>1.3456999999999999</c:v>
                </c:pt>
                <c:pt idx="19">
                  <c:v>1.3492</c:v>
                </c:pt>
                <c:pt idx="20">
                  <c:v>1.3509</c:v>
                </c:pt>
                <c:pt idx="21">
                  <c:v>1.3508</c:v>
                </c:pt>
                <c:pt idx="22">
                  <c:v>1.3507</c:v>
                </c:pt>
              </c:numCache>
            </c:numRef>
          </c:val>
          <c:smooth val="0"/>
          <c:extLst>
            <c:ext xmlns:c16="http://schemas.microsoft.com/office/drawing/2014/chart" uri="{C3380CC4-5D6E-409C-BE32-E72D297353CC}">
              <c16:uniqueId val="{00000005-18E1-444E-91E4-A52C7F539280}"/>
            </c:ext>
          </c:extLst>
        </c:ser>
        <c:dLbls>
          <c:showLegendKey val="0"/>
          <c:showVal val="0"/>
          <c:showCatName val="0"/>
          <c:showSerName val="0"/>
          <c:showPercent val="0"/>
          <c:showBubbleSize val="0"/>
        </c:dLbls>
        <c:marker val="1"/>
        <c:smooth val="0"/>
        <c:axId val="193041592"/>
        <c:axId val="193041200"/>
      </c:lineChart>
      <c:catAx>
        <c:axId val="193043160"/>
        <c:scaling>
          <c:orientation val="minMax"/>
        </c:scaling>
        <c:delete val="0"/>
        <c:axPos val="b"/>
        <c:numFmt formatCode="General" sourceLinked="1"/>
        <c:majorTickMark val="out"/>
        <c:minorTickMark val="none"/>
        <c:tickLblPos val="nextTo"/>
        <c:txPr>
          <a:bodyPr/>
          <a:lstStyle/>
          <a:p>
            <a:pPr>
              <a:defRPr lang="ja-JP" sz="1800"/>
            </a:pPr>
            <a:endParaRPr lang="ja-JP"/>
          </a:p>
        </c:txPr>
        <c:crossAx val="193035712"/>
        <c:crosses val="autoZero"/>
        <c:auto val="1"/>
        <c:lblAlgn val="ctr"/>
        <c:lblOffset val="100"/>
        <c:noMultiLvlLbl val="0"/>
      </c:catAx>
      <c:valAx>
        <c:axId val="193035712"/>
        <c:scaling>
          <c:orientation val="minMax"/>
        </c:scaling>
        <c:delete val="0"/>
        <c:axPos val="l"/>
        <c:majorGridlines/>
        <c:numFmt formatCode="#,##0_);[Red]\(#,##0\)" sourceLinked="1"/>
        <c:majorTickMark val="out"/>
        <c:minorTickMark val="none"/>
        <c:tickLblPos val="nextTo"/>
        <c:txPr>
          <a:bodyPr/>
          <a:lstStyle/>
          <a:p>
            <a:pPr>
              <a:defRPr lang="ja-JP" sz="1400"/>
            </a:pPr>
            <a:endParaRPr lang="ja-JP"/>
          </a:p>
        </c:txPr>
        <c:crossAx val="193043160"/>
        <c:crosses val="autoZero"/>
        <c:crossBetween val="between"/>
      </c:valAx>
      <c:catAx>
        <c:axId val="193041592"/>
        <c:scaling>
          <c:orientation val="minMax"/>
        </c:scaling>
        <c:delete val="1"/>
        <c:axPos val="b"/>
        <c:numFmt formatCode="General" sourceLinked="1"/>
        <c:majorTickMark val="out"/>
        <c:minorTickMark val="none"/>
        <c:tickLblPos val="nextTo"/>
        <c:crossAx val="193041200"/>
        <c:crosses val="autoZero"/>
        <c:auto val="1"/>
        <c:lblAlgn val="ctr"/>
        <c:lblOffset val="100"/>
        <c:noMultiLvlLbl val="0"/>
      </c:catAx>
      <c:valAx>
        <c:axId val="193041200"/>
        <c:scaling>
          <c:orientation val="minMax"/>
          <c:max val="70"/>
        </c:scaling>
        <c:delete val="0"/>
        <c:axPos val="r"/>
        <c:numFmt formatCode="0.0_ " sourceLinked="1"/>
        <c:majorTickMark val="out"/>
        <c:minorTickMark val="none"/>
        <c:tickLblPos val="nextTo"/>
        <c:txPr>
          <a:bodyPr/>
          <a:lstStyle/>
          <a:p>
            <a:pPr>
              <a:defRPr lang="ja-JP" sz="1600"/>
            </a:pPr>
            <a:endParaRPr lang="ja-JP"/>
          </a:p>
        </c:txPr>
        <c:crossAx val="193041592"/>
        <c:crosses val="max"/>
        <c:crossBetween val="between"/>
      </c:valAx>
    </c:plotArea>
    <c:legend>
      <c:legendPos val="r"/>
      <c:layout>
        <c:manualLayout>
          <c:xMode val="edge"/>
          <c:yMode val="edge"/>
          <c:x val="0.79537245410167823"/>
          <c:y val="6.5639080886077852E-2"/>
          <c:w val="0.15341012711121657"/>
          <c:h val="0.74369615670193834"/>
        </c:manualLayout>
      </c:layout>
      <c:overlay val="0"/>
      <c:txPr>
        <a:bodyPr/>
        <a:lstStyle/>
        <a:p>
          <a:pPr>
            <a:defRPr lang="ja-JP" sz="1400"/>
          </a:pPr>
          <a:endParaRPr lang="ja-JP"/>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0" i="0" u="none" strike="noStrike" kern="1200" spc="0" baseline="0">
                <a:solidFill>
                  <a:schemeClr val="tx1">
                    <a:lumMod val="65000"/>
                    <a:lumOff val="35000"/>
                  </a:schemeClr>
                </a:solidFill>
                <a:latin typeface="+mn-lt"/>
                <a:ea typeface="+mn-ea"/>
                <a:cs typeface="+mn-cs"/>
              </a:defRPr>
            </a:pPr>
            <a:r>
              <a:rPr lang="en-US" altLang="ja-JP" sz="1800"/>
              <a:t>Household</a:t>
            </a:r>
            <a:r>
              <a:rPr lang="en-US" altLang="ja-JP" sz="1800" baseline="0"/>
              <a:t> Saving Rate </a:t>
            </a:r>
            <a:endParaRPr lang="en-US" altLang="ja-JP" sz="1800"/>
          </a:p>
        </c:rich>
      </c:tx>
      <c:layout>
        <c:manualLayout>
          <c:xMode val="edge"/>
          <c:yMode val="edge"/>
          <c:x val="0.34614926428486337"/>
          <c:y val="2.2038567493112948E-2"/>
        </c:manualLayout>
      </c:layout>
      <c:overlay val="0"/>
      <c:spPr>
        <a:noFill/>
        <a:ln>
          <a:noFill/>
        </a:ln>
        <a:effectLst/>
      </c:spPr>
      <c:txPr>
        <a:bodyPr rot="0" spcFirstLastPara="1" vertOverflow="ellipsis" vert="horz" wrap="square" anchor="ctr" anchorCtr="1"/>
        <a:lstStyle/>
        <a:p>
          <a:pPr>
            <a:defRPr lang="ja-JP"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Sheet1!$B$3</c:f>
              <c:strCache>
                <c:ptCount val="1"/>
                <c:pt idx="0">
                  <c:v>Canada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Sheet1!$C$2:$AK$2</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Sheet1!$D$3:$AK$3</c:f>
              <c:numCache>
                <c:formatCode>General</c:formatCode>
                <c:ptCount val="34"/>
                <c:pt idx="0">
                  <c:v>16.188161561099999</c:v>
                </c:pt>
                <c:pt idx="1">
                  <c:v>18.8263409453</c:v>
                </c:pt>
                <c:pt idx="2">
                  <c:v>15.2441802152</c:v>
                </c:pt>
                <c:pt idx="3">
                  <c:v>15.376178524</c:v>
                </c:pt>
                <c:pt idx="4">
                  <c:v>14.595957952299999</c:v>
                </c:pt>
                <c:pt idx="5">
                  <c:v>12.3431538492</c:v>
                </c:pt>
                <c:pt idx="6">
                  <c:v>10.843429623</c:v>
                </c:pt>
                <c:pt idx="7">
                  <c:v>11.362924533599999</c:v>
                </c:pt>
                <c:pt idx="8">
                  <c:v>12.0213046381</c:v>
                </c:pt>
                <c:pt idx="9">
                  <c:v>11.6999992964</c:v>
                </c:pt>
                <c:pt idx="10">
                  <c:v>11.7989287484</c:v>
                </c:pt>
                <c:pt idx="11">
                  <c:v>11.589829979199999</c:v>
                </c:pt>
                <c:pt idx="12">
                  <c:v>11.256729139100001</c:v>
                </c:pt>
                <c:pt idx="13">
                  <c:v>8.9522114629999994</c:v>
                </c:pt>
                <c:pt idx="14">
                  <c:v>8.1813141792999993</c:v>
                </c:pt>
                <c:pt idx="15">
                  <c:v>5.7210590442000004</c:v>
                </c:pt>
                <c:pt idx="16">
                  <c:v>3.3295760160999999</c:v>
                </c:pt>
                <c:pt idx="17">
                  <c:v>3.5104439973999999</c:v>
                </c:pt>
                <c:pt idx="18">
                  <c:v>3.2570419432</c:v>
                </c:pt>
                <c:pt idx="19">
                  <c:v>3.4426308122</c:v>
                </c:pt>
                <c:pt idx="20">
                  <c:v>3.5362844863</c:v>
                </c:pt>
                <c:pt idx="21">
                  <c:v>2.4007263720999998</c:v>
                </c:pt>
                <c:pt idx="22">
                  <c:v>1.8439699794</c:v>
                </c:pt>
                <c:pt idx="23">
                  <c:v>2.3230016494000001</c:v>
                </c:pt>
                <c:pt idx="24">
                  <c:v>1.5660724871</c:v>
                </c:pt>
                <c:pt idx="25">
                  <c:v>3.5463869876</c:v>
                </c:pt>
                <c:pt idx="26">
                  <c:v>2.9525736508999998</c:v>
                </c:pt>
                <c:pt idx="27">
                  <c:v>3.9855144601000001</c:v>
                </c:pt>
                <c:pt idx="28">
                  <c:v>5.3342227862999998</c:v>
                </c:pt>
                <c:pt idx="29">
                  <c:v>4.2914909479999999</c:v>
                </c:pt>
                <c:pt idx="30">
                  <c:v>4.4217088257999997</c:v>
                </c:pt>
                <c:pt idx="31">
                  <c:v>5.2128168340999999</c:v>
                </c:pt>
                <c:pt idx="32">
                  <c:v>5.1739993672000004</c:v>
                </c:pt>
                <c:pt idx="33">
                  <c:v>4.6496122506999997</c:v>
                </c:pt>
              </c:numCache>
            </c:numRef>
          </c:val>
          <c:smooth val="0"/>
          <c:extLst>
            <c:ext xmlns:c16="http://schemas.microsoft.com/office/drawing/2014/chart" uri="{C3380CC4-5D6E-409C-BE32-E72D297353CC}">
              <c16:uniqueId val="{00000000-59D2-4816-B418-B52FDE5CA712}"/>
            </c:ext>
          </c:extLst>
        </c:ser>
        <c:ser>
          <c:idx val="2"/>
          <c:order val="2"/>
          <c:tx>
            <c:strRef>
              <c:f>Sheet1!$B$4</c:f>
              <c:strCache>
                <c:ptCount val="1"/>
                <c:pt idx="0">
                  <c:v>Japan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Sheet1!$C$2:$AK$2</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Sheet1!$C$4:$AK$4</c:f>
              <c:numCache>
                <c:formatCode>General</c:formatCode>
                <c:ptCount val="35"/>
                <c:pt idx="0">
                  <c:v>14.502534386700001</c:v>
                </c:pt>
                <c:pt idx="1">
                  <c:v>15.7380641383</c:v>
                </c:pt>
                <c:pt idx="2">
                  <c:v>14.5796998634</c:v>
                </c:pt>
                <c:pt idx="3">
                  <c:v>14.2526907387</c:v>
                </c:pt>
                <c:pt idx="4">
                  <c:v>14.325517164200001</c:v>
                </c:pt>
                <c:pt idx="5">
                  <c:v>13.767025200999999</c:v>
                </c:pt>
                <c:pt idx="6">
                  <c:v>12.992483440499999</c:v>
                </c:pt>
                <c:pt idx="7">
                  <c:v>11.210603383600001</c:v>
                </c:pt>
                <c:pt idx="8">
                  <c:v>11.8410000143</c:v>
                </c:pt>
                <c:pt idx="9">
                  <c:v>12.016635068399999</c:v>
                </c:pt>
                <c:pt idx="10">
                  <c:v>12.056654075200001</c:v>
                </c:pt>
                <c:pt idx="11">
                  <c:v>13.732026576299999</c:v>
                </c:pt>
                <c:pt idx="12">
                  <c:v>12.871198012800001</c:v>
                </c:pt>
                <c:pt idx="13">
                  <c:v>12.240653952900001</c:v>
                </c:pt>
                <c:pt idx="14">
                  <c:v>11.153861132699999</c:v>
                </c:pt>
                <c:pt idx="15">
                  <c:v>10.633584563699999</c:v>
                </c:pt>
                <c:pt idx="16">
                  <c:v>8.5035774120000003</c:v>
                </c:pt>
                <c:pt idx="17">
                  <c:v>8.0378640329</c:v>
                </c:pt>
                <c:pt idx="18">
                  <c:v>9.4478908069000003</c:v>
                </c:pt>
                <c:pt idx="19">
                  <c:v>8.0705093333000004</c:v>
                </c:pt>
                <c:pt idx="20">
                  <c:v>6.8155907318000004</c:v>
                </c:pt>
                <c:pt idx="21">
                  <c:v>3.6719795389000001</c:v>
                </c:pt>
                <c:pt idx="22">
                  <c:v>3.0719939110999999</c:v>
                </c:pt>
                <c:pt idx="23">
                  <c:v>2.5012569738999999</c:v>
                </c:pt>
                <c:pt idx="24">
                  <c:v>2.0749175421000001</c:v>
                </c:pt>
                <c:pt idx="25">
                  <c:v>1.4449339754999999</c:v>
                </c:pt>
                <c:pt idx="26">
                  <c:v>1.149926539</c:v>
                </c:pt>
                <c:pt idx="27">
                  <c:v>0.91968511730000002</c:v>
                </c:pt>
                <c:pt idx="28">
                  <c:v>0.44689421039999999</c:v>
                </c:pt>
                <c:pt idx="29">
                  <c:v>2.3762578464000002</c:v>
                </c:pt>
                <c:pt idx="30">
                  <c:v>1.9868911208</c:v>
                </c:pt>
                <c:pt idx="31">
                  <c:v>2.6605634815000001</c:v>
                </c:pt>
                <c:pt idx="32">
                  <c:v>1.2910360188000001</c:v>
                </c:pt>
                <c:pt idx="33">
                  <c:v>0.41573056650000001</c:v>
                </c:pt>
                <c:pt idx="34">
                  <c:v>1.7723901153999999</c:v>
                </c:pt>
              </c:numCache>
            </c:numRef>
          </c:val>
          <c:smooth val="0"/>
          <c:extLst>
            <c:ext xmlns:c16="http://schemas.microsoft.com/office/drawing/2014/chart" uri="{C3380CC4-5D6E-409C-BE32-E72D297353CC}">
              <c16:uniqueId val="{00000001-59D2-4816-B418-B52FDE5CA712}"/>
            </c:ext>
          </c:extLst>
        </c:ser>
        <c:ser>
          <c:idx val="3"/>
          <c:order val="3"/>
          <c:tx>
            <c:strRef>
              <c:f>Sheet1!$B$5</c:f>
              <c:strCache>
                <c:ptCount val="1"/>
                <c:pt idx="0">
                  <c:v>United States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Sheet1!$C$2:$AK$2</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Sheet1!$C$5:$AK$5</c:f>
              <c:numCache>
                <c:formatCode>General</c:formatCode>
                <c:ptCount val="35"/>
                <c:pt idx="0">
                  <c:v>10.565308423299999</c:v>
                </c:pt>
                <c:pt idx="1">
                  <c:v>11.2183581211</c:v>
                </c:pt>
                <c:pt idx="2">
                  <c:v>11.4547891535</c:v>
                </c:pt>
                <c:pt idx="3">
                  <c:v>9.4378008711000003</c:v>
                </c:pt>
                <c:pt idx="4">
                  <c:v>10.7525030346</c:v>
                </c:pt>
                <c:pt idx="5">
                  <c:v>8.5579661618999996</c:v>
                </c:pt>
                <c:pt idx="6">
                  <c:v>8.1929817890999992</c:v>
                </c:pt>
                <c:pt idx="7">
                  <c:v>7.2721109532000003</c:v>
                </c:pt>
                <c:pt idx="8">
                  <c:v>7.817421113</c:v>
                </c:pt>
                <c:pt idx="9">
                  <c:v>7.8113335596000004</c:v>
                </c:pt>
                <c:pt idx="10">
                  <c:v>7.7793239404000003</c:v>
                </c:pt>
                <c:pt idx="11">
                  <c:v>8.1602845340000005</c:v>
                </c:pt>
                <c:pt idx="12">
                  <c:v>8.8745840039000008</c:v>
                </c:pt>
                <c:pt idx="13">
                  <c:v>7.3517426889999999</c:v>
                </c:pt>
                <c:pt idx="14">
                  <c:v>6.3171293317000003</c:v>
                </c:pt>
                <c:pt idx="15">
                  <c:v>6.3798829669000003</c:v>
                </c:pt>
                <c:pt idx="16">
                  <c:v>5.9220061921999996</c:v>
                </c:pt>
                <c:pt idx="17">
                  <c:v>5.7278770507000001</c:v>
                </c:pt>
                <c:pt idx="18">
                  <c:v>6.1786300785000003</c:v>
                </c:pt>
                <c:pt idx="19">
                  <c:v>4.4042741163999999</c:v>
                </c:pt>
                <c:pt idx="20">
                  <c:v>4.1507611023999997</c:v>
                </c:pt>
                <c:pt idx="21">
                  <c:v>4.3200361185</c:v>
                </c:pt>
                <c:pt idx="22">
                  <c:v>5.0023304699000004</c:v>
                </c:pt>
                <c:pt idx="23">
                  <c:v>4.8154542347999998</c:v>
                </c:pt>
                <c:pt idx="24">
                  <c:v>4.5546440651999998</c:v>
                </c:pt>
                <c:pt idx="25">
                  <c:v>2.5306424204</c:v>
                </c:pt>
                <c:pt idx="26">
                  <c:v>3.2836333928000001</c:v>
                </c:pt>
                <c:pt idx="27">
                  <c:v>2.9535142132000001</c:v>
                </c:pt>
                <c:pt idx="28">
                  <c:v>4.9309305895</c:v>
                </c:pt>
                <c:pt idx="29">
                  <c:v>6.1415934056000001</c:v>
                </c:pt>
                <c:pt idx="30">
                  <c:v>5.5893201161999997</c:v>
                </c:pt>
                <c:pt idx="31">
                  <c:v>6.0253827429999998</c:v>
                </c:pt>
                <c:pt idx="32">
                  <c:v>7.2368859325999999</c:v>
                </c:pt>
                <c:pt idx="33">
                  <c:v>4.8623772510999999</c:v>
                </c:pt>
                <c:pt idx="34">
                  <c:v>5.1971637644999999</c:v>
                </c:pt>
              </c:numCache>
            </c:numRef>
          </c:val>
          <c:smooth val="0"/>
          <c:extLst>
            <c:ext xmlns:c16="http://schemas.microsoft.com/office/drawing/2014/chart" uri="{C3380CC4-5D6E-409C-BE32-E72D297353CC}">
              <c16:uniqueId val="{00000002-59D2-4816-B418-B52FDE5CA712}"/>
            </c:ext>
          </c:extLst>
        </c:ser>
        <c:ser>
          <c:idx val="4"/>
          <c:order val="4"/>
          <c:tx>
            <c:strRef>
              <c:f>Sheet1!$B$6</c:f>
              <c:strCache>
                <c:ptCount val="1"/>
                <c:pt idx="0">
                  <c:v>Euro area (15 countries)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Sheet1!$C$2:$AK$2</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Sheet1!$C$6:$AK$6</c:f>
              <c:numCache>
                <c:formatCode>General</c:formatCode>
                <c:ptCount val="35"/>
                <c:pt idx="0">
                  <c:v>#N/A</c:v>
                </c:pt>
                <c:pt idx="1">
                  <c:v>#N/A</c:v>
                </c:pt>
                <c:pt idx="2">
                  <c:v>#N/A</c:v>
                </c:pt>
                <c:pt idx="3">
                  <c:v>#N/A</c:v>
                </c:pt>
                <c:pt idx="4">
                  <c:v>#N/A</c:v>
                </c:pt>
                <c:pt idx="5">
                  <c:v>#N/A</c:v>
                </c:pt>
                <c:pt idx="6">
                  <c:v>#N/A</c:v>
                </c:pt>
                <c:pt idx="7">
                  <c:v>#N/A</c:v>
                </c:pt>
                <c:pt idx="8">
                  <c:v>#N/A</c:v>
                </c:pt>
                <c:pt idx="9">
                  <c:v>#N/A</c:v>
                </c:pt>
                <c:pt idx="10">
                  <c:v>#N/A</c:v>
                </c:pt>
                <c:pt idx="11">
                  <c:v>12.9081152125</c:v>
                </c:pt>
                <c:pt idx="12">
                  <c:v>12.9447969366</c:v>
                </c:pt>
                <c:pt idx="13">
                  <c:v>12.9310210286</c:v>
                </c:pt>
                <c:pt idx="14">
                  <c:v>11.956482448299999</c:v>
                </c:pt>
                <c:pt idx="15">
                  <c:v>11.957841118199999</c:v>
                </c:pt>
                <c:pt idx="16">
                  <c:v>11.398029252000001</c:v>
                </c:pt>
                <c:pt idx="17">
                  <c:v>10.692524932</c:v>
                </c:pt>
                <c:pt idx="18">
                  <c:v>9.5130500147999992</c:v>
                </c:pt>
                <c:pt idx="19">
                  <c:v>8.7453746788999993</c:v>
                </c:pt>
                <c:pt idx="20">
                  <c:v>8.0887638806000002</c:v>
                </c:pt>
                <c:pt idx="21">
                  <c:v>8.7913878782000001</c:v>
                </c:pt>
                <c:pt idx="22">
                  <c:v>8.9321785136000003</c:v>
                </c:pt>
                <c:pt idx="23">
                  <c:v>8.8778270801999994</c:v>
                </c:pt>
                <c:pt idx="24">
                  <c:v>8.6474926777000007</c:v>
                </c:pt>
                <c:pt idx="25">
                  <c:v>8.1951601002000007</c:v>
                </c:pt>
                <c:pt idx="26">
                  <c:v>7.8073982402000004</c:v>
                </c:pt>
                <c:pt idx="27">
                  <c:v>7.9174850786000004</c:v>
                </c:pt>
                <c:pt idx="28">
                  <c:v>8.2124207939999998</c:v>
                </c:pt>
                <c:pt idx="29">
                  <c:v>9.2556216110000005</c:v>
                </c:pt>
                <c:pt idx="30">
                  <c:v>7.6202244992999999</c:v>
                </c:pt>
                <c:pt idx="31">
                  <c:v>7.0308166226999997</c:v>
                </c:pt>
                <c:pt idx="32">
                  <c:v>6.5901368271000003</c:v>
                </c:pt>
                <c:pt idx="33">
                  <c:v>6.7026869537999998</c:v>
                </c:pt>
                <c:pt idx="34">
                  <c:v>6.8926907334000003</c:v>
                </c:pt>
              </c:numCache>
            </c:numRef>
          </c:val>
          <c:smooth val="0"/>
          <c:extLst>
            <c:ext xmlns:c16="http://schemas.microsoft.com/office/drawing/2014/chart" uri="{C3380CC4-5D6E-409C-BE32-E72D297353CC}">
              <c16:uniqueId val="{00000003-59D2-4816-B418-B52FDE5CA712}"/>
            </c:ext>
          </c:extLst>
        </c:ser>
        <c:dLbls>
          <c:showLegendKey val="0"/>
          <c:showVal val="0"/>
          <c:showCatName val="0"/>
          <c:showSerName val="0"/>
          <c:showPercent val="0"/>
          <c:showBubbleSize val="0"/>
        </c:dLbls>
        <c:marker val="1"/>
        <c:smooth val="0"/>
        <c:axId val="191100256"/>
        <c:axId val="191100648"/>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Sheet1!$C$2:$AK$2</c15:sqref>
                        </c15:formulaRef>
                      </c:ext>
                    </c:extLst>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4-59D2-4816-B418-B52FDE5CA712}"/>
                  </c:ext>
                </c:extLst>
              </c15:ser>
            </c15:filteredLineSeries>
          </c:ext>
        </c:extLst>
      </c:lineChart>
      <c:catAx>
        <c:axId val="1911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191100648"/>
        <c:crosses val="autoZero"/>
        <c:auto val="1"/>
        <c:lblAlgn val="ctr"/>
        <c:lblOffset val="100"/>
        <c:noMultiLvlLbl val="0"/>
      </c:catAx>
      <c:valAx>
        <c:axId val="1911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9110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0541341171895E-2"/>
          <c:y val="5.8303904579273459E-2"/>
          <c:w val="0.88960625154812911"/>
          <c:h val="0.72426222876464585"/>
        </c:manualLayout>
      </c:layout>
      <c:lineChart>
        <c:grouping val="standard"/>
        <c:varyColors val="0"/>
        <c:ser>
          <c:idx val="0"/>
          <c:order val="0"/>
          <c:tx>
            <c:v>当初より25%ずつ保有</c:v>
          </c:tx>
          <c:spPr>
            <a:ln w="28575" cap="rnd">
              <a:solidFill>
                <a:schemeClr val="accent1"/>
              </a:solidFill>
              <a:round/>
            </a:ln>
            <a:effectLst/>
          </c:spPr>
          <c:marker>
            <c:symbol val="none"/>
          </c:marker>
          <c:cat>
            <c:numRef>
              <c:f>'９３SNA企業年金ストック'!$BD$10:$BD$40</c:f>
              <c:numCache>
                <c:formatCode>m/d/yyyy</c:formatCode>
                <c:ptCount val="31"/>
                <c:pt idx="0">
                  <c:v>31137</c:v>
                </c:pt>
                <c:pt idx="1">
                  <c:v>31502</c:v>
                </c:pt>
                <c:pt idx="2">
                  <c:v>31867</c:v>
                </c:pt>
                <c:pt idx="3">
                  <c:v>32233</c:v>
                </c:pt>
                <c:pt idx="4">
                  <c:v>32598</c:v>
                </c:pt>
                <c:pt idx="5">
                  <c:v>32963</c:v>
                </c:pt>
                <c:pt idx="6">
                  <c:v>33328</c:v>
                </c:pt>
                <c:pt idx="7">
                  <c:v>33694</c:v>
                </c:pt>
                <c:pt idx="8">
                  <c:v>34059</c:v>
                </c:pt>
                <c:pt idx="9">
                  <c:v>34424</c:v>
                </c:pt>
                <c:pt idx="10">
                  <c:v>34789</c:v>
                </c:pt>
                <c:pt idx="11">
                  <c:v>35155</c:v>
                </c:pt>
                <c:pt idx="12">
                  <c:v>35520</c:v>
                </c:pt>
                <c:pt idx="13">
                  <c:v>35885</c:v>
                </c:pt>
                <c:pt idx="14">
                  <c:v>36250</c:v>
                </c:pt>
                <c:pt idx="15">
                  <c:v>36616</c:v>
                </c:pt>
                <c:pt idx="16">
                  <c:v>36981</c:v>
                </c:pt>
                <c:pt idx="17">
                  <c:v>37346</c:v>
                </c:pt>
                <c:pt idx="18">
                  <c:v>37711</c:v>
                </c:pt>
                <c:pt idx="19">
                  <c:v>38077</c:v>
                </c:pt>
                <c:pt idx="20">
                  <c:v>38442</c:v>
                </c:pt>
                <c:pt idx="21">
                  <c:v>38807</c:v>
                </c:pt>
                <c:pt idx="22">
                  <c:v>39172</c:v>
                </c:pt>
                <c:pt idx="23">
                  <c:v>39538</c:v>
                </c:pt>
                <c:pt idx="24">
                  <c:v>39903</c:v>
                </c:pt>
                <c:pt idx="25">
                  <c:v>40268</c:v>
                </c:pt>
                <c:pt idx="26">
                  <c:v>40633</c:v>
                </c:pt>
                <c:pt idx="27">
                  <c:v>40999</c:v>
                </c:pt>
                <c:pt idx="28">
                  <c:v>41364</c:v>
                </c:pt>
                <c:pt idx="29">
                  <c:v>41729</c:v>
                </c:pt>
                <c:pt idx="30">
                  <c:v>42094</c:v>
                </c:pt>
              </c:numCache>
            </c:numRef>
          </c:cat>
          <c:val>
            <c:numRef>
              <c:f>'９３SNA企業年金ストック'!$BL$10:$BL$40</c:f>
              <c:numCache>
                <c:formatCode>0.00</c:formatCode>
                <c:ptCount val="31"/>
                <c:pt idx="0">
                  <c:v>100</c:v>
                </c:pt>
                <c:pt idx="1">
                  <c:v>111.48876285007614</c:v>
                </c:pt>
                <c:pt idx="2">
                  <c:v>131.5702579188042</c:v>
                </c:pt>
                <c:pt idx="3">
                  <c:v>131.98196226151501</c:v>
                </c:pt>
                <c:pt idx="4">
                  <c:v>149.42264408400885</c:v>
                </c:pt>
                <c:pt idx="5">
                  <c:v>155.65828631558972</c:v>
                </c:pt>
                <c:pt idx="6">
                  <c:v>152.82597314272127</c:v>
                </c:pt>
                <c:pt idx="7">
                  <c:v>146.85464637717604</c:v>
                </c:pt>
                <c:pt idx="8">
                  <c:v>149.70694012450903</c:v>
                </c:pt>
                <c:pt idx="9">
                  <c:v>154.80349876040702</c:v>
                </c:pt>
                <c:pt idx="10">
                  <c:v>148.05376626415688</c:v>
                </c:pt>
                <c:pt idx="11">
                  <c:v>191.88500892995194</c:v>
                </c:pt>
                <c:pt idx="12">
                  <c:v>218.11922689290085</c:v>
                </c:pt>
                <c:pt idx="13">
                  <c:v>265.92183479386688</c:v>
                </c:pt>
                <c:pt idx="14">
                  <c:v>267.83735219992366</c:v>
                </c:pt>
                <c:pt idx="15">
                  <c:v>274.27714044687229</c:v>
                </c:pt>
                <c:pt idx="16">
                  <c:v>270.48957386837162</c:v>
                </c:pt>
                <c:pt idx="17">
                  <c:v>272.2332117581534</c:v>
                </c:pt>
                <c:pt idx="18">
                  <c:v>235.37339190792537</c:v>
                </c:pt>
                <c:pt idx="19">
                  <c:v>266.5085096122661</c:v>
                </c:pt>
                <c:pt idx="20">
                  <c:v>291.08427471912</c:v>
                </c:pt>
                <c:pt idx="21">
                  <c:v>346.87980032715569</c:v>
                </c:pt>
                <c:pt idx="22">
                  <c:v>384.26195493472193</c:v>
                </c:pt>
                <c:pt idx="23">
                  <c:v>342.26501346268947</c:v>
                </c:pt>
                <c:pt idx="24">
                  <c:v>259.18924106184863</c:v>
                </c:pt>
                <c:pt idx="25">
                  <c:v>306.95692673359395</c:v>
                </c:pt>
                <c:pt idx="26">
                  <c:v>302.46562152082868</c:v>
                </c:pt>
                <c:pt idx="27">
                  <c:v>309.41275971617893</c:v>
                </c:pt>
                <c:pt idx="28">
                  <c:v>368.99224414031556</c:v>
                </c:pt>
                <c:pt idx="29">
                  <c:v>442.222026124107</c:v>
                </c:pt>
                <c:pt idx="30">
                  <c:v>521.57974063036409</c:v>
                </c:pt>
              </c:numCache>
            </c:numRef>
          </c:val>
          <c:smooth val="0"/>
          <c:extLst>
            <c:ext xmlns:c16="http://schemas.microsoft.com/office/drawing/2014/chart" uri="{C3380CC4-5D6E-409C-BE32-E72D297353CC}">
              <c16:uniqueId val="{00000000-07B0-4116-AD56-4294D0B8260A}"/>
            </c:ext>
          </c:extLst>
        </c:ser>
        <c:ser>
          <c:idx val="1"/>
          <c:order val="1"/>
          <c:tx>
            <c:v>25%ずつの保有にリバランス</c:v>
          </c:tx>
          <c:spPr>
            <a:ln w="28575" cap="rnd">
              <a:solidFill>
                <a:schemeClr val="accent2"/>
              </a:solidFill>
              <a:round/>
            </a:ln>
            <a:effectLst/>
          </c:spPr>
          <c:marker>
            <c:symbol val="none"/>
          </c:marker>
          <c:cat>
            <c:numRef>
              <c:f>'９３SNA企業年金ストック'!$BD$10:$BD$40</c:f>
              <c:numCache>
                <c:formatCode>m/d/yyyy</c:formatCode>
                <c:ptCount val="31"/>
                <c:pt idx="0">
                  <c:v>31137</c:v>
                </c:pt>
                <c:pt idx="1">
                  <c:v>31502</c:v>
                </c:pt>
                <c:pt idx="2">
                  <c:v>31867</c:v>
                </c:pt>
                <c:pt idx="3">
                  <c:v>32233</c:v>
                </c:pt>
                <c:pt idx="4">
                  <c:v>32598</c:v>
                </c:pt>
                <c:pt idx="5">
                  <c:v>32963</c:v>
                </c:pt>
                <c:pt idx="6">
                  <c:v>33328</c:v>
                </c:pt>
                <c:pt idx="7">
                  <c:v>33694</c:v>
                </c:pt>
                <c:pt idx="8">
                  <c:v>34059</c:v>
                </c:pt>
                <c:pt idx="9">
                  <c:v>34424</c:v>
                </c:pt>
                <c:pt idx="10">
                  <c:v>34789</c:v>
                </c:pt>
                <c:pt idx="11">
                  <c:v>35155</c:v>
                </c:pt>
                <c:pt idx="12">
                  <c:v>35520</c:v>
                </c:pt>
                <c:pt idx="13">
                  <c:v>35885</c:v>
                </c:pt>
                <c:pt idx="14">
                  <c:v>36250</c:v>
                </c:pt>
                <c:pt idx="15">
                  <c:v>36616</c:v>
                </c:pt>
                <c:pt idx="16">
                  <c:v>36981</c:v>
                </c:pt>
                <c:pt idx="17">
                  <c:v>37346</c:v>
                </c:pt>
                <c:pt idx="18">
                  <c:v>37711</c:v>
                </c:pt>
                <c:pt idx="19">
                  <c:v>38077</c:v>
                </c:pt>
                <c:pt idx="20">
                  <c:v>38442</c:v>
                </c:pt>
                <c:pt idx="21">
                  <c:v>38807</c:v>
                </c:pt>
                <c:pt idx="22">
                  <c:v>39172</c:v>
                </c:pt>
                <c:pt idx="23">
                  <c:v>39538</c:v>
                </c:pt>
                <c:pt idx="24">
                  <c:v>39903</c:v>
                </c:pt>
                <c:pt idx="25">
                  <c:v>40268</c:v>
                </c:pt>
                <c:pt idx="26">
                  <c:v>40633</c:v>
                </c:pt>
                <c:pt idx="27">
                  <c:v>40999</c:v>
                </c:pt>
                <c:pt idx="28">
                  <c:v>41364</c:v>
                </c:pt>
                <c:pt idx="29">
                  <c:v>41729</c:v>
                </c:pt>
                <c:pt idx="30">
                  <c:v>42094</c:v>
                </c:pt>
              </c:numCache>
            </c:numRef>
          </c:cat>
          <c:val>
            <c:numRef>
              <c:f>'９３SNA企業年金ストック'!$BU$10:$BU$40</c:f>
              <c:numCache>
                <c:formatCode>0.00</c:formatCode>
                <c:ptCount val="31"/>
                <c:pt idx="0">
                  <c:v>100</c:v>
                </c:pt>
                <c:pt idx="1">
                  <c:v>111.48876285007614</c:v>
                </c:pt>
                <c:pt idx="2">
                  <c:v>128.69162760723916</c:v>
                </c:pt>
                <c:pt idx="3">
                  <c:v>125.29448409227224</c:v>
                </c:pt>
                <c:pt idx="4">
                  <c:v>141.39584148393857</c:v>
                </c:pt>
                <c:pt idx="5">
                  <c:v>160.21762150561312</c:v>
                </c:pt>
                <c:pt idx="6">
                  <c:v>159.64746976090976</c:v>
                </c:pt>
                <c:pt idx="7">
                  <c:v>157.71151598774148</c:v>
                </c:pt>
                <c:pt idx="8">
                  <c:v>160.47119385327824</c:v>
                </c:pt>
                <c:pt idx="9">
                  <c:v>164.83573308722893</c:v>
                </c:pt>
                <c:pt idx="10">
                  <c:v>156.80013712230721</c:v>
                </c:pt>
                <c:pt idx="11">
                  <c:v>207.45304436018324</c:v>
                </c:pt>
                <c:pt idx="12">
                  <c:v>234.54897510972282</c:v>
                </c:pt>
                <c:pt idx="13">
                  <c:v>274.20128810982527</c:v>
                </c:pt>
                <c:pt idx="14">
                  <c:v>276.15444740529466</c:v>
                </c:pt>
                <c:pt idx="15">
                  <c:v>284.96187117628079</c:v>
                </c:pt>
                <c:pt idx="16">
                  <c:v>288.65891920362947</c:v>
                </c:pt>
                <c:pt idx="17">
                  <c:v>285.44380738040667</c:v>
                </c:pt>
                <c:pt idx="18">
                  <c:v>256.76149107026066</c:v>
                </c:pt>
                <c:pt idx="19">
                  <c:v>303.61677743856961</c:v>
                </c:pt>
                <c:pt idx="20">
                  <c:v>326.48066547197732</c:v>
                </c:pt>
                <c:pt idx="21">
                  <c:v>396.65803642903091</c:v>
                </c:pt>
                <c:pt idx="22">
                  <c:v>429.75809849593639</c:v>
                </c:pt>
                <c:pt idx="23">
                  <c:v>386.24939330792802</c:v>
                </c:pt>
                <c:pt idx="24">
                  <c:v>303.95244076883148</c:v>
                </c:pt>
                <c:pt idx="25">
                  <c:v>363.76390868407299</c:v>
                </c:pt>
                <c:pt idx="26">
                  <c:v>352.0969374750016</c:v>
                </c:pt>
                <c:pt idx="27">
                  <c:v>359.7750842843239</c:v>
                </c:pt>
                <c:pt idx="28">
                  <c:v>426.66356630839579</c:v>
                </c:pt>
                <c:pt idx="29">
                  <c:v>497.38491370027845</c:v>
                </c:pt>
                <c:pt idx="30">
                  <c:v>584.46981591896179</c:v>
                </c:pt>
              </c:numCache>
            </c:numRef>
          </c:val>
          <c:smooth val="0"/>
          <c:extLst>
            <c:ext xmlns:c16="http://schemas.microsoft.com/office/drawing/2014/chart" uri="{C3380CC4-5D6E-409C-BE32-E72D297353CC}">
              <c16:uniqueId val="{00000001-07B0-4116-AD56-4294D0B8260A}"/>
            </c:ext>
          </c:extLst>
        </c:ser>
        <c:ser>
          <c:idx val="2"/>
          <c:order val="2"/>
          <c:tx>
            <c:v>元の構成推計リターン</c:v>
          </c:tx>
          <c:spPr>
            <a:ln w="28575" cap="rnd">
              <a:solidFill>
                <a:schemeClr val="accent3"/>
              </a:solidFill>
              <a:round/>
            </a:ln>
            <a:effectLst/>
          </c:spPr>
          <c:marker>
            <c:symbol val="none"/>
          </c:marker>
          <c:cat>
            <c:numRef>
              <c:f>'９３SNA企業年金ストック'!$BD$10:$BD$40</c:f>
              <c:numCache>
                <c:formatCode>m/d/yyyy</c:formatCode>
                <c:ptCount val="31"/>
                <c:pt idx="0">
                  <c:v>31137</c:v>
                </c:pt>
                <c:pt idx="1">
                  <c:v>31502</c:v>
                </c:pt>
                <c:pt idx="2">
                  <c:v>31867</c:v>
                </c:pt>
                <c:pt idx="3">
                  <c:v>32233</c:v>
                </c:pt>
                <c:pt idx="4">
                  <c:v>32598</c:v>
                </c:pt>
                <c:pt idx="5">
                  <c:v>32963</c:v>
                </c:pt>
                <c:pt idx="6">
                  <c:v>33328</c:v>
                </c:pt>
                <c:pt idx="7">
                  <c:v>33694</c:v>
                </c:pt>
                <c:pt idx="8">
                  <c:v>34059</c:v>
                </c:pt>
                <c:pt idx="9">
                  <c:v>34424</c:v>
                </c:pt>
                <c:pt idx="10">
                  <c:v>34789</c:v>
                </c:pt>
                <c:pt idx="11">
                  <c:v>35155</c:v>
                </c:pt>
                <c:pt idx="12">
                  <c:v>35520</c:v>
                </c:pt>
                <c:pt idx="13">
                  <c:v>35885</c:v>
                </c:pt>
                <c:pt idx="14">
                  <c:v>36250</c:v>
                </c:pt>
                <c:pt idx="15">
                  <c:v>36616</c:v>
                </c:pt>
                <c:pt idx="16">
                  <c:v>36981</c:v>
                </c:pt>
                <c:pt idx="17">
                  <c:v>37346</c:v>
                </c:pt>
                <c:pt idx="18">
                  <c:v>37711</c:v>
                </c:pt>
                <c:pt idx="19">
                  <c:v>38077</c:v>
                </c:pt>
                <c:pt idx="20">
                  <c:v>38442</c:v>
                </c:pt>
                <c:pt idx="21">
                  <c:v>38807</c:v>
                </c:pt>
                <c:pt idx="22">
                  <c:v>39172</c:v>
                </c:pt>
                <c:pt idx="23">
                  <c:v>39538</c:v>
                </c:pt>
                <c:pt idx="24">
                  <c:v>39903</c:v>
                </c:pt>
                <c:pt idx="25">
                  <c:v>40268</c:v>
                </c:pt>
                <c:pt idx="26">
                  <c:v>40633</c:v>
                </c:pt>
                <c:pt idx="27">
                  <c:v>40999</c:v>
                </c:pt>
                <c:pt idx="28">
                  <c:v>41364</c:v>
                </c:pt>
                <c:pt idx="29">
                  <c:v>41729</c:v>
                </c:pt>
                <c:pt idx="30">
                  <c:v>42094</c:v>
                </c:pt>
              </c:numCache>
            </c:numRef>
          </c:cat>
          <c:val>
            <c:numRef>
              <c:f>'９３SNA企業年金ストック'!$CS$10:$CS$40</c:f>
              <c:numCache>
                <c:formatCode>0.00</c:formatCode>
                <c:ptCount val="31"/>
                <c:pt idx="0">
                  <c:v>100</c:v>
                </c:pt>
                <c:pt idx="1">
                  <c:v>118.57916403428777</c:v>
                </c:pt>
                <c:pt idx="2">
                  <c:v>152.30653182335791</c:v>
                </c:pt>
                <c:pt idx="3">
                  <c:v>163.67688656103655</c:v>
                </c:pt>
                <c:pt idx="4">
                  <c:v>185.48797354218374</c:v>
                </c:pt>
                <c:pt idx="5">
                  <c:v>174.57111750523165</c:v>
                </c:pt>
                <c:pt idx="6">
                  <c:v>169.4485385090812</c:v>
                </c:pt>
                <c:pt idx="7">
                  <c:v>153.67619757157121</c:v>
                </c:pt>
                <c:pt idx="8">
                  <c:v>158.78159523322802</c:v>
                </c:pt>
                <c:pt idx="9">
                  <c:v>167.41603267037215</c:v>
                </c:pt>
                <c:pt idx="10">
                  <c:v>159.96508721692138</c:v>
                </c:pt>
                <c:pt idx="11">
                  <c:v>193.36080584481044</c:v>
                </c:pt>
                <c:pt idx="12">
                  <c:v>198.12036152746239</c:v>
                </c:pt>
                <c:pt idx="13">
                  <c:v>211.34606391803499</c:v>
                </c:pt>
                <c:pt idx="14">
                  <c:v>214.87473729186365</c:v>
                </c:pt>
                <c:pt idx="15">
                  <c:v>233.37948905007201</c:v>
                </c:pt>
                <c:pt idx="16">
                  <c:v>221.2154855294568</c:v>
                </c:pt>
                <c:pt idx="17">
                  <c:v>210.31788481817526</c:v>
                </c:pt>
                <c:pt idx="18">
                  <c:v>186.93749099267097</c:v>
                </c:pt>
                <c:pt idx="19">
                  <c:v>220.45342267861457</c:v>
                </c:pt>
                <c:pt idx="20">
                  <c:v>231.93711782911527</c:v>
                </c:pt>
                <c:pt idx="21">
                  <c:v>279.60146944760203</c:v>
                </c:pt>
                <c:pt idx="22">
                  <c:v>297.70703025185776</c:v>
                </c:pt>
                <c:pt idx="23">
                  <c:v>267.22270243663309</c:v>
                </c:pt>
                <c:pt idx="24">
                  <c:v>221.28093725794119</c:v>
                </c:pt>
                <c:pt idx="25">
                  <c:v>254.42960165993239</c:v>
                </c:pt>
                <c:pt idx="26">
                  <c:v>248.62092668183271</c:v>
                </c:pt>
                <c:pt idx="27">
                  <c:v>253.98269500617624</c:v>
                </c:pt>
                <c:pt idx="28">
                  <c:v>289.16898608720925</c:v>
                </c:pt>
                <c:pt idx="29">
                  <c:v>322.51552532912484</c:v>
                </c:pt>
                <c:pt idx="30">
                  <c:v>361.85045698796296</c:v>
                </c:pt>
              </c:numCache>
            </c:numRef>
          </c:val>
          <c:smooth val="0"/>
          <c:extLst>
            <c:ext xmlns:c16="http://schemas.microsoft.com/office/drawing/2014/chart" uri="{C3380CC4-5D6E-409C-BE32-E72D297353CC}">
              <c16:uniqueId val="{00000002-07B0-4116-AD56-4294D0B8260A}"/>
            </c:ext>
          </c:extLst>
        </c:ser>
        <c:dLbls>
          <c:showLegendKey val="0"/>
          <c:showVal val="0"/>
          <c:showCatName val="0"/>
          <c:showSerName val="0"/>
          <c:showPercent val="0"/>
          <c:showBubbleSize val="0"/>
        </c:dLbls>
        <c:smooth val="0"/>
        <c:axId val="168871808"/>
        <c:axId val="168873344"/>
      </c:lineChart>
      <c:catAx>
        <c:axId val="168871808"/>
        <c:scaling>
          <c:orientation val="minMax"/>
          <c:max val="31"/>
          <c:min val="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8873344"/>
        <c:crosses val="autoZero"/>
        <c:auto val="0"/>
        <c:lblAlgn val="ctr"/>
        <c:lblOffset val="100"/>
        <c:tickLblSkip val="1"/>
        <c:noMultiLvlLbl val="1"/>
      </c:catAx>
      <c:valAx>
        <c:axId val="168873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8871808"/>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1-24T20:29:51.544" idx="3">
    <p:pos x="10" y="10"/>
    <p:text/>
    <p:extLst>
      <p:ext uri="{C676402C-5697-4E1C-873F-D02D1690AC5C}">
        <p15:threadingInfo xmlns:p15="http://schemas.microsoft.com/office/powerpoint/2012/main" timeZoneBias="-5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0.85111</cdr:x>
      <cdr:y>0.9349</cdr:y>
    </cdr:from>
    <cdr:to>
      <cdr:x>0.89192</cdr:x>
      <cdr:y>1</cdr:y>
    </cdr:to>
    <cdr:sp macro="" textlink="">
      <cdr:nvSpPr>
        <cdr:cNvPr id="2" name="テキスト ボックス 1"/>
        <cdr:cNvSpPr txBox="1"/>
      </cdr:nvSpPr>
      <cdr:spPr>
        <a:xfrm xmlns:a="http://schemas.openxmlformats.org/drawingml/2006/main">
          <a:off x="7056784" y="4608511"/>
          <a:ext cx="338336" cy="320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dirty="0"/>
            <a:t>Source: OECD</a:t>
          </a:r>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DB4EC-D9EE-4C09-AD52-2C559B85602D}" type="datetimeFigureOut">
              <a:rPr kumimoji="1" lang="ja-JP" altLang="en-US" smtClean="0"/>
              <a:t>2016/6/28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E8A2A-B543-4550-9800-C126F2E27314}" type="slidenum">
              <a:rPr kumimoji="1" lang="ja-JP" altLang="en-US" smtClean="0"/>
              <a:t>‹#›</a:t>
            </a:fld>
            <a:endParaRPr kumimoji="1" lang="ja-JP" altLang="en-US"/>
          </a:p>
        </p:txBody>
      </p:sp>
    </p:spTree>
    <p:extLst>
      <p:ext uri="{BB962C8B-B14F-4D97-AF65-F5344CB8AC3E}">
        <p14:creationId xmlns:p14="http://schemas.microsoft.com/office/powerpoint/2010/main" val="126423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351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74315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10707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440974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553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144273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69318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78473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48571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374550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182538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277661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E3EA6A-4584-4FEC-9737-B92B02EA83C4}" type="datetimeFigureOut">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294082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3EA6A-4584-4FEC-9737-B92B02EA83C4}" type="datetimeFigureOut">
              <a:rPr kumimoji="1" lang="ja-JP" altLang="en-US" smtClean="0"/>
              <a:t>2016/6/28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98A6C-94A2-47B0-BEA5-626E279CD569}" type="slidenum">
              <a:rPr kumimoji="1" lang="ja-JP" altLang="en-US" smtClean="0"/>
              <a:t>‹#›</a:t>
            </a:fld>
            <a:endParaRPr kumimoji="1" lang="ja-JP" altLang="en-US"/>
          </a:p>
        </p:txBody>
      </p:sp>
    </p:spTree>
    <p:extLst>
      <p:ext uri="{BB962C8B-B14F-4D97-AF65-F5344CB8AC3E}">
        <p14:creationId xmlns:p14="http://schemas.microsoft.com/office/powerpoint/2010/main" val="57129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363730"/>
          </a:xfrm>
        </p:spPr>
        <p:txBody>
          <a:bodyPr>
            <a:normAutofit fontScale="90000"/>
          </a:bodyPr>
          <a:lstStyle/>
          <a:p>
            <a:r>
              <a:rPr kumimoji="1" lang="en-US" altLang="ja-JP" b="1" dirty="0">
                <a:solidFill>
                  <a:srgbClr val="FF0000"/>
                </a:solidFill>
                <a:latin typeface="Aharoni" panose="02010803020104030203" pitchFamily="2" charset="-79"/>
                <a:cs typeface="Aharoni" panose="02010803020104030203" pitchFamily="2" charset="-79"/>
              </a:rPr>
              <a:t>Current State of Japanese Economy</a:t>
            </a:r>
            <a:br>
              <a:rPr kumimoji="1" lang="en-US" altLang="ja-JP" b="1" dirty="0">
                <a:solidFill>
                  <a:srgbClr val="FF0000"/>
                </a:solidFill>
                <a:latin typeface="Aharoni" panose="02010803020104030203" pitchFamily="2" charset="-79"/>
                <a:cs typeface="Aharoni" panose="02010803020104030203" pitchFamily="2" charset="-79"/>
              </a:rPr>
            </a:br>
            <a:r>
              <a:rPr lang="en-US" altLang="ja-JP" b="1" dirty="0">
                <a:solidFill>
                  <a:srgbClr val="FF0000"/>
                </a:solidFill>
                <a:latin typeface="Aharoni" panose="02010803020104030203" pitchFamily="2" charset="-79"/>
                <a:cs typeface="Aharoni" panose="02010803020104030203" pitchFamily="2" charset="-79"/>
              </a:rPr>
              <a:t>under Negative Interest Rate</a:t>
            </a:r>
            <a:br>
              <a:rPr lang="en-US" altLang="ja-JP" b="1" dirty="0">
                <a:solidFill>
                  <a:srgbClr val="FF0000"/>
                </a:solidFill>
                <a:latin typeface="Aharoni" panose="02010803020104030203" pitchFamily="2" charset="-79"/>
                <a:cs typeface="Aharoni" panose="02010803020104030203" pitchFamily="2" charset="-79"/>
              </a:rPr>
            </a:br>
            <a:r>
              <a:rPr lang="en-US" altLang="ja-JP" b="1" dirty="0">
                <a:solidFill>
                  <a:srgbClr val="FF0000"/>
                </a:solidFill>
                <a:latin typeface="Aharoni" panose="02010803020104030203" pitchFamily="2" charset="-79"/>
                <a:cs typeface="Aharoni" panose="02010803020104030203" pitchFamily="2" charset="-79"/>
              </a:rPr>
              <a:t>and </a:t>
            </a:r>
            <a:br>
              <a:rPr lang="en-US" altLang="ja-JP" b="1" dirty="0">
                <a:solidFill>
                  <a:srgbClr val="FF0000"/>
                </a:solidFill>
                <a:latin typeface="Aharoni" panose="02010803020104030203" pitchFamily="2" charset="-79"/>
                <a:cs typeface="Aharoni" panose="02010803020104030203" pitchFamily="2" charset="-79"/>
              </a:rPr>
            </a:br>
            <a:r>
              <a:rPr lang="en-US" altLang="ja-JP" b="1" dirty="0">
                <a:solidFill>
                  <a:srgbClr val="FF0000"/>
                </a:solidFill>
                <a:latin typeface="Aharoni" panose="02010803020104030203" pitchFamily="2" charset="-79"/>
                <a:cs typeface="Aharoni" panose="02010803020104030203" pitchFamily="2" charset="-79"/>
              </a:rPr>
              <a:t>Proposed Remedies</a:t>
            </a:r>
            <a:br>
              <a:rPr lang="en-US" altLang="ja-JP" b="1" dirty="0">
                <a:solidFill>
                  <a:srgbClr val="FF0000"/>
                </a:solidFill>
              </a:rPr>
            </a:br>
            <a:r>
              <a:rPr lang="en-US" altLang="ja-JP" sz="4900" b="1" dirty="0" err="1">
                <a:latin typeface="Aharoni" panose="02010803020104030203" pitchFamily="2" charset="-79"/>
                <a:cs typeface="Aharoni" panose="02010803020104030203" pitchFamily="2" charset="-79"/>
              </a:rPr>
              <a:t>Naoyuki</a:t>
            </a:r>
            <a:r>
              <a:rPr lang="en-US" altLang="ja-JP" sz="4900" b="1" dirty="0">
                <a:latin typeface="Aharoni" panose="02010803020104030203" pitchFamily="2" charset="-79"/>
                <a:cs typeface="Aharoni" panose="02010803020104030203" pitchFamily="2" charset="-79"/>
              </a:rPr>
              <a:t> Yoshino</a:t>
            </a:r>
            <a:br>
              <a:rPr lang="en-US" altLang="ja-JP" sz="4400" b="1" dirty="0">
                <a:latin typeface="Aharoni" panose="02010803020104030203" pitchFamily="2" charset="-79"/>
                <a:cs typeface="Aharoni" panose="02010803020104030203" pitchFamily="2" charset="-79"/>
              </a:rPr>
            </a:br>
            <a:r>
              <a:rPr lang="en-US" altLang="ja-JP" sz="4400" b="1" dirty="0">
                <a:latin typeface="Aharoni" panose="02010803020104030203" pitchFamily="2" charset="-79"/>
                <a:cs typeface="Aharoni" panose="02010803020104030203" pitchFamily="2" charset="-79"/>
              </a:rPr>
              <a:t>Dean Asian Development Bank Institute</a:t>
            </a:r>
            <a:br>
              <a:rPr lang="en-US" altLang="ja-JP" sz="4400" b="1" dirty="0">
                <a:latin typeface="Aharoni" panose="02010803020104030203" pitchFamily="2" charset="-79"/>
                <a:cs typeface="Aharoni" panose="02010803020104030203" pitchFamily="2" charset="-79"/>
              </a:rPr>
            </a:br>
            <a:r>
              <a:rPr lang="en-US" altLang="ja-JP" sz="4400" b="1" dirty="0">
                <a:latin typeface="Aharoni" panose="02010803020104030203" pitchFamily="2" charset="-79"/>
                <a:cs typeface="Aharoni" panose="02010803020104030203" pitchFamily="2" charset="-79"/>
              </a:rPr>
              <a:t>Professor Emeritus, Keio University, Japan</a:t>
            </a:r>
            <a:br>
              <a:rPr lang="en-US" altLang="ja-JP" b="1" dirty="0">
                <a:solidFill>
                  <a:srgbClr val="FF0000"/>
                </a:solidFill>
              </a:rPr>
            </a:br>
            <a:r>
              <a:rPr lang="en-US" altLang="ja-JP" sz="4000" b="1" dirty="0">
                <a:solidFill>
                  <a:srgbClr val="0070C0"/>
                </a:solidFill>
                <a:latin typeface="Aharoni" panose="02010803020104030203" pitchFamily="2" charset="-79"/>
                <a:cs typeface="Aharoni" panose="02010803020104030203" pitchFamily="2" charset="-79"/>
              </a:rPr>
              <a:t>Chair Person, JGB Investors Meeting, MOF</a:t>
            </a:r>
            <a:br>
              <a:rPr lang="en-US" altLang="ja-JP" sz="4000" b="1" dirty="0">
                <a:solidFill>
                  <a:srgbClr val="0070C0"/>
                </a:solidFill>
                <a:latin typeface="Aharoni" panose="02010803020104030203" pitchFamily="2" charset="-79"/>
                <a:cs typeface="Aharoni" panose="02010803020104030203" pitchFamily="2" charset="-79"/>
              </a:rPr>
            </a:br>
            <a:r>
              <a:rPr lang="en-US" altLang="ja-JP" sz="4000" b="1" dirty="0">
                <a:solidFill>
                  <a:srgbClr val="0070C0"/>
                </a:solidFill>
                <a:latin typeface="Aharoni" panose="02010803020104030203" pitchFamily="2" charset="-79"/>
                <a:cs typeface="Aharoni" panose="02010803020104030203" pitchFamily="2" charset="-79"/>
              </a:rPr>
              <a:t>Senior Advisor, Financial Research Institute, FSA</a:t>
            </a:r>
            <a:endParaRPr kumimoji="1" lang="ja-JP" altLang="en-US" b="1" dirty="0">
              <a:solidFill>
                <a:srgbClr val="FF0000"/>
              </a:solidFill>
            </a:endParaRPr>
          </a:p>
        </p:txBody>
      </p:sp>
    </p:spTree>
    <p:extLst>
      <p:ext uri="{BB962C8B-B14F-4D97-AF65-F5344CB8AC3E}">
        <p14:creationId xmlns:p14="http://schemas.microsoft.com/office/powerpoint/2010/main" val="125256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011" y="274638"/>
            <a:ext cx="11733376" cy="1143000"/>
          </a:xfrm>
        </p:spPr>
        <p:txBody>
          <a:bodyPr>
            <a:normAutofit fontScale="90000"/>
          </a:bodyPr>
          <a:lstStyle/>
          <a:p>
            <a:r>
              <a:rPr kumimoji="1" lang="en-US" altLang="ja-JP" b="1" dirty="0">
                <a:solidFill>
                  <a:srgbClr val="FF0000"/>
                </a:solidFill>
              </a:rPr>
              <a:t>Households’ Asset Allocation (USA, JAPAN, Europe)</a:t>
            </a:r>
            <a:endParaRPr kumimoji="1" lang="ja-JP" altLang="en-US" b="1" dirty="0">
              <a:solidFill>
                <a:srgbClr val="FF0000"/>
              </a:solidFill>
            </a:endParaRPr>
          </a:p>
        </p:txBody>
      </p:sp>
      <p:pic>
        <p:nvPicPr>
          <p:cNvPr id="4" name="コンテンツ プレースホルダー 3"/>
          <p:cNvPicPr>
            <a:picLocks noGrp="1" noChangeAspect="1"/>
          </p:cNvPicPr>
          <p:nvPr>
            <p:ph idx="1"/>
          </p:nvPr>
        </p:nvPicPr>
        <p:blipFill>
          <a:blip r:embed="rId2"/>
          <a:stretch>
            <a:fillRect/>
          </a:stretch>
        </p:blipFill>
        <p:spPr>
          <a:xfrm>
            <a:off x="1766534" y="1524000"/>
            <a:ext cx="8603109" cy="4648200"/>
          </a:xfrm>
          <a:prstGeom prst="rect">
            <a:avLst/>
          </a:prstGeom>
        </p:spPr>
      </p:pic>
    </p:spTree>
    <p:extLst>
      <p:ext uri="{BB962C8B-B14F-4D97-AF65-F5344CB8AC3E}">
        <p14:creationId xmlns:p14="http://schemas.microsoft.com/office/powerpoint/2010/main" val="82106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1214" y="370703"/>
            <a:ext cx="11806229" cy="6252519"/>
          </a:xfrm>
          <a:prstGeom prst="rect">
            <a:avLst/>
          </a:prstGeom>
        </p:spPr>
      </p:pic>
    </p:spTree>
    <p:extLst>
      <p:ext uri="{BB962C8B-B14F-4D97-AF65-F5344CB8AC3E}">
        <p14:creationId xmlns:p14="http://schemas.microsoft.com/office/powerpoint/2010/main" val="227401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p:cNvGraphicFramePr>
          <p:nvPr>
            <p:extLst>
              <p:ext uri="{D42A27DB-BD31-4B8C-83A1-F6EECF244321}">
                <p14:modId xmlns:p14="http://schemas.microsoft.com/office/powerpoint/2010/main" val="87447801"/>
              </p:ext>
            </p:extLst>
          </p:nvPr>
        </p:nvGraphicFramePr>
        <p:xfrm>
          <a:off x="128789" y="321973"/>
          <a:ext cx="11951594" cy="6117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075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9480"/>
            <a:ext cx="8229600" cy="702176"/>
          </a:xfrm>
        </p:spPr>
        <p:txBody>
          <a:bodyPr>
            <a:normAutofit/>
          </a:bodyPr>
          <a:lstStyle/>
          <a:p>
            <a:r>
              <a:rPr kumimoji="1" lang="en-US" altLang="ja-JP" dirty="0"/>
              <a:t>Population Aging of Japan</a:t>
            </a:r>
            <a:endParaRPr kumimoji="1" lang="ja-JP" altLang="en-US" dirty="0"/>
          </a:p>
        </p:txBody>
      </p:sp>
      <p:sp>
        <p:nvSpPr>
          <p:cNvPr id="4" name="スライド番号プレースホルダー 3"/>
          <p:cNvSpPr>
            <a:spLocks noGrp="1"/>
          </p:cNvSpPr>
          <p:nvPr>
            <p:ph type="sldNum" sz="quarter" idx="12"/>
          </p:nvPr>
        </p:nvSpPr>
        <p:spPr/>
        <p:txBody>
          <a:bodyPr/>
          <a:lstStyle/>
          <a:p>
            <a:fld id="{77A01193-59D7-407B-82F4-E135A22E778A}" type="slidenum">
              <a:rPr kumimoji="1" lang="ja-JP" altLang="en-US" smtClean="0"/>
              <a:t>13</a:t>
            </a:fld>
            <a:endParaRPr kumimoji="1" lang="ja-JP" altLang="en-US"/>
          </a:p>
        </p:txBody>
      </p:sp>
      <p:sp>
        <p:nvSpPr>
          <p:cNvPr id="5" name="テキスト ボックス 4"/>
          <p:cNvSpPr txBox="1"/>
          <p:nvPr/>
        </p:nvSpPr>
        <p:spPr>
          <a:xfrm>
            <a:off x="7853055" y="5682330"/>
            <a:ext cx="3244799" cy="646331"/>
          </a:xfrm>
          <a:prstGeom prst="rect">
            <a:avLst/>
          </a:prstGeom>
          <a:noFill/>
        </p:spPr>
        <p:txBody>
          <a:bodyPr wrap="none" rtlCol="0">
            <a:spAutoFit/>
          </a:bodyPr>
          <a:lstStyle/>
          <a:p>
            <a:r>
              <a:rPr lang="en-US" altLang="ja-JP" dirty="0"/>
              <a:t>Source</a:t>
            </a:r>
            <a:r>
              <a:rPr lang="ja-JP" altLang="en-US" dirty="0"/>
              <a:t>：</a:t>
            </a:r>
            <a:r>
              <a:rPr lang="en-US" altLang="ja-JP" dirty="0"/>
              <a:t>Ministry of Internal </a:t>
            </a:r>
          </a:p>
          <a:p>
            <a:r>
              <a:rPr lang="en-US" altLang="ja-JP" dirty="0"/>
              <a:t>Affairs and Communication</a:t>
            </a:r>
            <a:endParaRPr lang="ja-JP" altLang="en-US" dirty="0"/>
          </a:p>
        </p:txBody>
      </p:sp>
      <p:sp>
        <p:nvSpPr>
          <p:cNvPr id="7" name="右矢印 6"/>
          <p:cNvSpPr/>
          <p:nvPr/>
        </p:nvSpPr>
        <p:spPr>
          <a:xfrm>
            <a:off x="4918212" y="728701"/>
            <a:ext cx="1800200" cy="792088"/>
          </a:xfrm>
          <a:prstGeom prst="rightArrow">
            <a:avLst>
              <a:gd name="adj1" fmla="val 80784"/>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Forecast </a:t>
            </a:r>
          </a:p>
          <a:p>
            <a:pPr algn="ctr"/>
            <a:r>
              <a:rPr lang="en-US" altLang="ja-JP" dirty="0"/>
              <a:t>(2012)</a:t>
            </a:r>
          </a:p>
        </p:txBody>
      </p:sp>
      <p:sp>
        <p:nvSpPr>
          <p:cNvPr id="8" name="テキスト ボックス 7"/>
          <p:cNvSpPr txBox="1"/>
          <p:nvPr/>
        </p:nvSpPr>
        <p:spPr>
          <a:xfrm>
            <a:off x="1500283" y="1124744"/>
            <a:ext cx="1957587" cy="369332"/>
          </a:xfrm>
          <a:prstGeom prst="rect">
            <a:avLst/>
          </a:prstGeom>
          <a:noFill/>
        </p:spPr>
        <p:txBody>
          <a:bodyPr wrap="none" rtlCol="0">
            <a:spAutoFit/>
          </a:bodyPr>
          <a:lstStyle/>
          <a:p>
            <a:r>
              <a:rPr lang="en-US" altLang="ja-JP" dirty="0"/>
              <a:t>10 of Thousands</a:t>
            </a:r>
            <a:endParaRPr lang="ja-JP" altLang="en-US" dirty="0"/>
          </a:p>
        </p:txBody>
      </p:sp>
      <p:sp>
        <p:nvSpPr>
          <p:cNvPr id="11" name="右矢印 10"/>
          <p:cNvSpPr/>
          <p:nvPr/>
        </p:nvSpPr>
        <p:spPr>
          <a:xfrm rot="10800000" flipV="1">
            <a:off x="2999656" y="728700"/>
            <a:ext cx="1800200" cy="792088"/>
          </a:xfrm>
          <a:prstGeom prst="rightArrow">
            <a:avLst>
              <a:gd name="adj1" fmla="val 80784"/>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Current Figures</a:t>
            </a:r>
            <a:endParaRPr lang="ja-JP" altLang="en-US" dirty="0"/>
          </a:p>
        </p:txBody>
      </p:sp>
      <p:graphicFrame>
        <p:nvGraphicFramePr>
          <p:cNvPr id="10" name="コンテンツ プレースホルダー 9"/>
          <p:cNvGraphicFramePr>
            <a:graphicFrameLocks noGrp="1"/>
          </p:cNvGraphicFramePr>
          <p:nvPr>
            <p:ph idx="1"/>
            <p:extLst/>
          </p:nvPr>
        </p:nvGraphicFramePr>
        <p:xfrm>
          <a:off x="1524000" y="1461308"/>
          <a:ext cx="9126808" cy="5208053"/>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7248128" y="6356350"/>
            <a:ext cx="474810" cy="369332"/>
          </a:xfrm>
          <a:prstGeom prst="rect">
            <a:avLst/>
          </a:prstGeom>
          <a:noFill/>
        </p:spPr>
        <p:txBody>
          <a:bodyPr wrap="none" rtlCol="0">
            <a:spAutoFit/>
          </a:bodyPr>
          <a:lstStyle/>
          <a:p>
            <a:r>
              <a:rPr lang="en-US" altLang="ja-JP" dirty="0"/>
              <a:t>FY</a:t>
            </a:r>
            <a:endParaRPr lang="ja-JP" altLang="en-US" dirty="0"/>
          </a:p>
        </p:txBody>
      </p:sp>
      <p:sp>
        <p:nvSpPr>
          <p:cNvPr id="12" name="テキスト ボックス 11"/>
          <p:cNvSpPr txBox="1"/>
          <p:nvPr/>
        </p:nvSpPr>
        <p:spPr>
          <a:xfrm>
            <a:off x="7752184" y="908721"/>
            <a:ext cx="2680542" cy="646331"/>
          </a:xfrm>
          <a:prstGeom prst="rect">
            <a:avLst/>
          </a:prstGeom>
          <a:noFill/>
        </p:spPr>
        <p:txBody>
          <a:bodyPr wrap="none" rtlCol="0">
            <a:spAutoFit/>
          </a:bodyPr>
          <a:lstStyle/>
          <a:p>
            <a:r>
              <a:rPr lang="en-US" altLang="ja-JP" dirty="0"/>
              <a:t>Peak of the Population </a:t>
            </a:r>
          </a:p>
          <a:p>
            <a:r>
              <a:rPr lang="en-US" altLang="ja-JP" dirty="0"/>
              <a:t>2004, 127.8 million</a:t>
            </a:r>
            <a:endParaRPr lang="ja-JP" altLang="en-US" dirty="0"/>
          </a:p>
        </p:txBody>
      </p:sp>
    </p:spTree>
    <p:extLst>
      <p:ext uri="{BB962C8B-B14F-4D97-AF65-F5344CB8AC3E}">
        <p14:creationId xmlns:p14="http://schemas.microsoft.com/office/powerpoint/2010/main" val="196107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116632"/>
            <a:ext cx="8229600" cy="1296144"/>
          </a:xfrm>
        </p:spPr>
        <p:txBody>
          <a:bodyPr/>
          <a:lstStyle/>
          <a:p>
            <a:r>
              <a:rPr kumimoji="1" lang="en-US" altLang="ja-JP" dirty="0"/>
              <a:t>Households’ Savings Ratio</a:t>
            </a:r>
            <a:endParaRPr kumimoji="1" lang="ja-JP" altLang="en-US" dirty="0"/>
          </a:p>
        </p:txBody>
      </p:sp>
      <p:sp>
        <p:nvSpPr>
          <p:cNvPr id="4" name="スライド番号プレースホルダー 3"/>
          <p:cNvSpPr>
            <a:spLocks noGrp="1"/>
          </p:cNvSpPr>
          <p:nvPr>
            <p:ph type="sldNum" sz="quarter" idx="12"/>
          </p:nvPr>
        </p:nvSpPr>
        <p:spPr/>
        <p:txBody>
          <a:bodyPr/>
          <a:lstStyle/>
          <a:p>
            <a:fld id="{77A01193-59D7-407B-82F4-E135A22E778A}" type="slidenum">
              <a:rPr kumimoji="1" lang="ja-JP" altLang="en-US" smtClean="0"/>
              <a:t>14</a:t>
            </a:fld>
            <a:endParaRPr kumimoji="1" lang="ja-JP" altLang="en-US"/>
          </a:p>
        </p:txBody>
      </p:sp>
      <p:graphicFrame>
        <p:nvGraphicFramePr>
          <p:cNvPr id="8" name="コンテンツ プレースホルダー 7"/>
          <p:cNvGraphicFramePr>
            <a:graphicFrameLocks noGrp="1"/>
          </p:cNvGraphicFramePr>
          <p:nvPr>
            <p:ph idx="1"/>
            <p:extLst/>
          </p:nvPr>
        </p:nvGraphicFramePr>
        <p:xfrm>
          <a:off x="1919536" y="1196753"/>
          <a:ext cx="8291264" cy="4929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676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1981200" y="274638"/>
            <a:ext cx="8229600" cy="850900"/>
          </a:xfrm>
        </p:spPr>
        <p:txBody>
          <a:bodyPr/>
          <a:lstStyle/>
          <a:p>
            <a:r>
              <a:rPr lang="en-US" altLang="ja-JP"/>
              <a:t>Financial Assets by Age</a:t>
            </a:r>
            <a:endParaRPr lang="ja-JP" altLang="en-US"/>
          </a:p>
        </p:txBody>
      </p:sp>
      <p:sp>
        <p:nvSpPr>
          <p:cNvPr id="6147" name="コンテンツ プレースホルダー 2"/>
          <p:cNvSpPr>
            <a:spLocks noGrp="1"/>
          </p:cNvSpPr>
          <p:nvPr>
            <p:ph idx="1"/>
          </p:nvPr>
        </p:nvSpPr>
        <p:spPr/>
        <p:txBody>
          <a:bodyPr/>
          <a:lstStyle/>
          <a:p>
            <a:pPr marL="0" indent="0">
              <a:buNone/>
            </a:pPr>
            <a:endParaRPr lang="en-US" altLang="ja-JP"/>
          </a:p>
          <a:p>
            <a:pPr marL="0" indent="0">
              <a:buNone/>
            </a:pPr>
            <a:endParaRPr lang="ja-JP" altLang="en-US"/>
          </a:p>
        </p:txBody>
      </p:sp>
      <p:graphicFrame>
        <p:nvGraphicFramePr>
          <p:cNvPr id="4" name="表 3"/>
          <p:cNvGraphicFramePr>
            <a:graphicFrameLocks noGrp="1"/>
          </p:cNvGraphicFramePr>
          <p:nvPr/>
        </p:nvGraphicFramePr>
        <p:xfrm>
          <a:off x="1774825" y="1196976"/>
          <a:ext cx="8497888" cy="5327651"/>
        </p:xfrm>
        <a:graphic>
          <a:graphicData uri="http://schemas.openxmlformats.org/drawingml/2006/table">
            <a:tbl>
              <a:tblPr/>
              <a:tblGrid>
                <a:gridCol w="1368303">
                  <a:extLst>
                    <a:ext uri="{9D8B030D-6E8A-4147-A177-3AD203B41FA5}">
                      <a16:colId xmlns:a16="http://schemas.microsoft.com/office/drawing/2014/main" val="20000"/>
                    </a:ext>
                  </a:extLst>
                </a:gridCol>
                <a:gridCol w="1584352">
                  <a:extLst>
                    <a:ext uri="{9D8B030D-6E8A-4147-A177-3AD203B41FA5}">
                      <a16:colId xmlns:a16="http://schemas.microsoft.com/office/drawing/2014/main" val="20001"/>
                    </a:ext>
                  </a:extLst>
                </a:gridCol>
                <a:gridCol w="1519917">
                  <a:extLst>
                    <a:ext uri="{9D8B030D-6E8A-4147-A177-3AD203B41FA5}">
                      <a16:colId xmlns:a16="http://schemas.microsoft.com/office/drawing/2014/main" val="20002"/>
                    </a:ext>
                  </a:extLst>
                </a:gridCol>
                <a:gridCol w="1647175">
                  <a:extLst>
                    <a:ext uri="{9D8B030D-6E8A-4147-A177-3AD203B41FA5}">
                      <a16:colId xmlns:a16="http://schemas.microsoft.com/office/drawing/2014/main" val="20003"/>
                    </a:ext>
                  </a:extLst>
                </a:gridCol>
                <a:gridCol w="1141508">
                  <a:extLst>
                    <a:ext uri="{9D8B030D-6E8A-4147-A177-3AD203B41FA5}">
                      <a16:colId xmlns:a16="http://schemas.microsoft.com/office/drawing/2014/main" val="20004"/>
                    </a:ext>
                  </a:extLst>
                </a:gridCol>
                <a:gridCol w="1236633">
                  <a:extLst>
                    <a:ext uri="{9D8B030D-6E8A-4147-A177-3AD203B41FA5}">
                      <a16:colId xmlns:a16="http://schemas.microsoft.com/office/drawing/2014/main" val="20005"/>
                    </a:ext>
                  </a:extLst>
                </a:gridCol>
              </a:tblGrid>
              <a:tr h="1044611">
                <a:tc>
                  <a:txBody>
                    <a:bodyPr/>
                    <a:lstStyle/>
                    <a:p>
                      <a:pPr algn="ctr" fontAlgn="ctr"/>
                      <a:r>
                        <a:rPr lang="ja-JP" altLang="en-US" sz="2800" b="1" i="0" u="none" strike="noStrike" dirty="0">
                          <a:effectLst/>
                          <a:latin typeface="ＭＳ Ｐゴシック"/>
                        </a:rPr>
                        <a:t>　</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1" i="0" u="none" strike="noStrike" dirty="0">
                          <a:effectLst/>
                          <a:latin typeface="ＭＳ Ｐゴシック"/>
                        </a:rPr>
                        <a:t>Deposits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1" i="0" u="none" strike="noStrike" dirty="0">
                          <a:effectLst/>
                          <a:latin typeface="ＭＳ Ｐゴシック"/>
                        </a:rPr>
                        <a:t>Insurance</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1" i="0" u="none" strike="noStrike" dirty="0">
                          <a:effectLst/>
                          <a:latin typeface="ＭＳ Ｐゴシック"/>
                        </a:rPr>
                        <a:t>Securities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1" i="0" u="none" strike="noStrike" dirty="0">
                          <a:effectLst/>
                          <a:latin typeface="ＭＳ Ｐゴシック"/>
                        </a:rPr>
                        <a:t>Others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1" i="0" u="none" strike="noStrike" dirty="0">
                          <a:effectLst/>
                          <a:latin typeface="ＭＳ Ｐゴシック"/>
                        </a:rPr>
                        <a:t>Total</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62896">
                <a:tc>
                  <a:txBody>
                    <a:bodyPr/>
                    <a:lstStyle/>
                    <a:p>
                      <a:pPr algn="l" fontAlgn="ctr"/>
                      <a:r>
                        <a:rPr lang="en-US" sz="2800" b="1" i="0" u="none" strike="noStrike">
                          <a:effectLst/>
                          <a:latin typeface="ＭＳ Ｐゴシック"/>
                        </a:rPr>
                        <a:t>Average</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effectLst/>
                          <a:latin typeface="ＭＳ Ｐゴシック"/>
                        </a:rPr>
                        <a:t>635</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effectLst/>
                          <a:latin typeface="ＭＳ Ｐゴシック"/>
                        </a:rPr>
                        <a:t>303</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179</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52</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2800" b="1" i="0" u="none" strike="noStrike" dirty="0">
                          <a:effectLst/>
                          <a:latin typeface="ＭＳ Ｐゴシック"/>
                        </a:rPr>
                        <a:t>1169</a:t>
                      </a:r>
                    </a:p>
                  </a:txBody>
                  <a:tcPr marL="5444" marR="5444"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3595">
                <a:tc>
                  <a:txBody>
                    <a:bodyPr/>
                    <a:lstStyle/>
                    <a:p>
                      <a:pPr algn="l" fontAlgn="ctr"/>
                      <a:r>
                        <a:rPr lang="en-US" sz="2800" b="1" i="0" u="none" strike="noStrike" dirty="0">
                          <a:solidFill>
                            <a:schemeClr val="tx1"/>
                          </a:solidFill>
                          <a:effectLst/>
                          <a:latin typeface="ＭＳ Ｐゴシック"/>
                        </a:rPr>
                        <a:t>20years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chemeClr val="tx1"/>
                          </a:solidFill>
                          <a:effectLst/>
                          <a:latin typeface="ＭＳ Ｐゴシック"/>
                        </a:rPr>
                        <a:t>266</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chemeClr val="tx1"/>
                          </a:solidFill>
                          <a:effectLst/>
                          <a:latin typeface="ＭＳ Ｐゴシック"/>
                        </a:rPr>
                        <a:t>26</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40</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10</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2800" b="1" i="0" u="none" strike="noStrike" dirty="0">
                          <a:effectLst/>
                          <a:latin typeface="ＭＳ Ｐゴシック"/>
                        </a:rPr>
                        <a:t>342</a:t>
                      </a:r>
                    </a:p>
                  </a:txBody>
                  <a:tcPr marL="5444" marR="5444"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62896">
                <a:tc>
                  <a:txBody>
                    <a:bodyPr/>
                    <a:lstStyle/>
                    <a:p>
                      <a:pPr algn="l" fontAlgn="ctr"/>
                      <a:r>
                        <a:rPr lang="en-US" sz="2800" b="1" i="0" u="none" strike="noStrike">
                          <a:effectLst/>
                          <a:latin typeface="ＭＳ Ｐゴシック"/>
                        </a:rPr>
                        <a:t>30years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effectLst/>
                          <a:latin typeface="ＭＳ Ｐゴシック"/>
                        </a:rPr>
                        <a:t>298</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effectLst/>
                          <a:latin typeface="ＭＳ Ｐゴシック"/>
                        </a:rPr>
                        <a:t>122</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77</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40</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2800" b="1" i="0" u="none" strike="noStrike" dirty="0">
                          <a:effectLst/>
                          <a:latin typeface="ＭＳ Ｐゴシック"/>
                        </a:rPr>
                        <a:t>537</a:t>
                      </a:r>
                    </a:p>
                  </a:txBody>
                  <a:tcPr marL="5444" marR="5444"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62896">
                <a:tc>
                  <a:txBody>
                    <a:bodyPr/>
                    <a:lstStyle/>
                    <a:p>
                      <a:pPr algn="l" fontAlgn="ctr"/>
                      <a:r>
                        <a:rPr lang="en-US" sz="2800" b="1" i="0" u="none" strike="noStrike">
                          <a:effectLst/>
                          <a:latin typeface="ＭＳ Ｐゴシック"/>
                        </a:rPr>
                        <a:t>40years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effectLst/>
                          <a:latin typeface="ＭＳ Ｐゴシック"/>
                        </a:rPr>
                        <a:t>355</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241</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85</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62</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2800" b="1" i="0" u="none" strike="noStrike" dirty="0">
                          <a:effectLst/>
                          <a:latin typeface="ＭＳ Ｐゴシック"/>
                        </a:rPr>
                        <a:t>743</a:t>
                      </a:r>
                    </a:p>
                  </a:txBody>
                  <a:tcPr marL="5444" marR="5444"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96919">
                <a:tc>
                  <a:txBody>
                    <a:bodyPr/>
                    <a:lstStyle/>
                    <a:p>
                      <a:pPr algn="l" fontAlgn="ctr"/>
                      <a:r>
                        <a:rPr lang="en-US" sz="2800" b="1" i="0" u="none" strike="noStrike">
                          <a:effectLst/>
                          <a:latin typeface="ＭＳ Ｐゴシック"/>
                        </a:rPr>
                        <a:t>50years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effectLst/>
                          <a:latin typeface="ＭＳ Ｐゴシック"/>
                        </a:rPr>
                        <a:t>533</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344</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126</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65</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2800" b="1" i="0" u="none" strike="noStrike" dirty="0">
                          <a:effectLst/>
                          <a:latin typeface="ＭＳ Ｐゴシック"/>
                        </a:rPr>
                        <a:t>1068</a:t>
                      </a:r>
                    </a:p>
                  </a:txBody>
                  <a:tcPr marL="5444" marR="5444"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96919">
                <a:tc>
                  <a:txBody>
                    <a:bodyPr/>
                    <a:lstStyle/>
                    <a:p>
                      <a:pPr algn="l" fontAlgn="ctr"/>
                      <a:r>
                        <a:rPr lang="en-US" sz="2800" b="1" i="0" u="none" strike="noStrike">
                          <a:effectLst/>
                          <a:latin typeface="ＭＳ Ｐゴシック"/>
                        </a:rPr>
                        <a:t>60years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FF0000"/>
                          </a:solidFill>
                          <a:effectLst/>
                          <a:latin typeface="ＭＳ Ｐゴシック"/>
                        </a:rPr>
                        <a:t>811</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FF0000"/>
                          </a:solidFill>
                          <a:effectLst/>
                          <a:latin typeface="ＭＳ Ｐゴシック"/>
                        </a:rPr>
                        <a:t>409</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FF0000"/>
                          </a:solidFill>
                          <a:effectLst/>
                          <a:latin typeface="ＭＳ Ｐゴシック"/>
                        </a:rPr>
                        <a:t>276</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43</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2800" b="1" i="0" u="none" strike="noStrike" dirty="0">
                          <a:effectLst/>
                          <a:latin typeface="ＭＳ Ｐゴシック"/>
                        </a:rPr>
                        <a:t>1539</a:t>
                      </a:r>
                    </a:p>
                  </a:txBody>
                  <a:tcPr marL="5444" marR="5444"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96919">
                <a:tc>
                  <a:txBody>
                    <a:bodyPr/>
                    <a:lstStyle/>
                    <a:p>
                      <a:pPr algn="l" fontAlgn="ctr"/>
                      <a:r>
                        <a:rPr lang="en-US" sz="2800" b="1" i="0" u="none" strike="noStrike" dirty="0">
                          <a:solidFill>
                            <a:srgbClr val="FF0000"/>
                          </a:solidFill>
                          <a:effectLst/>
                          <a:latin typeface="ＭＳ Ｐゴシック"/>
                        </a:rPr>
                        <a:t>70years</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FF0000"/>
                          </a:solidFill>
                          <a:effectLst/>
                          <a:latin typeface="ＭＳ Ｐゴシック"/>
                        </a:rPr>
                        <a:t>1035</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FF0000"/>
                          </a:solidFill>
                          <a:effectLst/>
                          <a:latin typeface="ＭＳ Ｐゴシック"/>
                        </a:rPr>
                        <a:t>333</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FF0000"/>
                          </a:solidFill>
                          <a:effectLst/>
                          <a:latin typeface="ＭＳ Ｐゴシック"/>
                        </a:rPr>
                        <a:t>287</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a:effectLst/>
                          <a:latin typeface="ＭＳ Ｐゴシック"/>
                        </a:rPr>
                        <a:t>52</a:t>
                      </a:r>
                    </a:p>
                  </a:txBody>
                  <a:tcPr marL="5444" marR="5444" marT="5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2800" b="1" i="0" u="none" strike="noStrike" dirty="0">
                          <a:effectLst/>
                          <a:latin typeface="ＭＳ Ｐゴシック"/>
                        </a:rPr>
                        <a:t>1707</a:t>
                      </a:r>
                    </a:p>
                  </a:txBody>
                  <a:tcPr marL="5444" marR="5444" marT="5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4374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84796" y="1631695"/>
            <a:ext cx="1442732" cy="2044911"/>
          </a:xfrm>
          <a:custGeom>
            <a:avLst/>
            <a:gdLst/>
            <a:ahLst/>
            <a:cxnLst/>
            <a:rect l="l" t="t" r="r" b="b"/>
            <a:pathLst>
              <a:path w="1687195" h="2391410">
                <a:moveTo>
                  <a:pt x="0" y="0"/>
                </a:moveTo>
                <a:lnTo>
                  <a:pt x="0" y="812291"/>
                </a:lnTo>
                <a:lnTo>
                  <a:pt x="71742" y="815203"/>
                </a:lnTo>
                <a:lnTo>
                  <a:pt x="141888" y="823784"/>
                </a:lnTo>
                <a:lnTo>
                  <a:pt x="210213" y="837808"/>
                </a:lnTo>
                <a:lnTo>
                  <a:pt x="276490" y="857048"/>
                </a:lnTo>
                <a:lnTo>
                  <a:pt x="340494" y="881276"/>
                </a:lnTo>
                <a:lnTo>
                  <a:pt x="402002" y="910265"/>
                </a:lnTo>
                <a:lnTo>
                  <a:pt x="460786" y="943787"/>
                </a:lnTo>
                <a:lnTo>
                  <a:pt x="516623" y="981614"/>
                </a:lnTo>
                <a:lnTo>
                  <a:pt x="569287" y="1023520"/>
                </a:lnTo>
                <a:lnTo>
                  <a:pt x="618553" y="1069276"/>
                </a:lnTo>
                <a:lnTo>
                  <a:pt x="664195" y="1118656"/>
                </a:lnTo>
                <a:lnTo>
                  <a:pt x="705989" y="1171431"/>
                </a:lnTo>
                <a:lnTo>
                  <a:pt x="743710" y="1227375"/>
                </a:lnTo>
                <a:lnTo>
                  <a:pt x="777131" y="1286260"/>
                </a:lnTo>
                <a:lnTo>
                  <a:pt x="806029" y="1347858"/>
                </a:lnTo>
                <a:lnTo>
                  <a:pt x="830177" y="1411943"/>
                </a:lnTo>
                <a:lnTo>
                  <a:pt x="849351" y="1478286"/>
                </a:lnTo>
                <a:lnTo>
                  <a:pt x="863326" y="1546660"/>
                </a:lnTo>
                <a:lnTo>
                  <a:pt x="871876" y="1616838"/>
                </a:lnTo>
                <a:lnTo>
                  <a:pt x="874776" y="1688591"/>
                </a:lnTo>
                <a:lnTo>
                  <a:pt x="874570" y="1707335"/>
                </a:lnTo>
                <a:lnTo>
                  <a:pt x="871508" y="1763487"/>
                </a:lnTo>
                <a:lnTo>
                  <a:pt x="864825" y="1819351"/>
                </a:lnTo>
                <a:lnTo>
                  <a:pt x="854583" y="1874710"/>
                </a:lnTo>
                <a:lnTo>
                  <a:pt x="840842" y="1929349"/>
                </a:lnTo>
                <a:lnTo>
                  <a:pt x="823667" y="1983053"/>
                </a:lnTo>
                <a:lnTo>
                  <a:pt x="803117" y="2035604"/>
                </a:lnTo>
                <a:lnTo>
                  <a:pt x="795527" y="2052827"/>
                </a:lnTo>
                <a:lnTo>
                  <a:pt x="1534668" y="2391155"/>
                </a:lnTo>
                <a:lnTo>
                  <a:pt x="1587075" y="2262778"/>
                </a:lnTo>
                <a:lnTo>
                  <a:pt x="1628310" y="2132690"/>
                </a:lnTo>
                <a:lnTo>
                  <a:pt x="1658583" y="2001465"/>
                </a:lnTo>
                <a:lnTo>
                  <a:pt x="1678106" y="1869679"/>
                </a:lnTo>
                <a:lnTo>
                  <a:pt x="1687091" y="1737907"/>
                </a:lnTo>
                <a:lnTo>
                  <a:pt x="1685749" y="1606724"/>
                </a:lnTo>
                <a:lnTo>
                  <a:pt x="1674292" y="1476704"/>
                </a:lnTo>
                <a:lnTo>
                  <a:pt x="1652930" y="1348423"/>
                </a:lnTo>
                <a:lnTo>
                  <a:pt x="1621876" y="1222455"/>
                </a:lnTo>
                <a:lnTo>
                  <a:pt x="1581340" y="1099375"/>
                </a:lnTo>
                <a:lnTo>
                  <a:pt x="1531535" y="979759"/>
                </a:lnTo>
                <a:lnTo>
                  <a:pt x="1472671" y="864181"/>
                </a:lnTo>
                <a:lnTo>
                  <a:pt x="1404961" y="753216"/>
                </a:lnTo>
                <a:lnTo>
                  <a:pt x="1328615" y="647439"/>
                </a:lnTo>
                <a:lnTo>
                  <a:pt x="1243845" y="547425"/>
                </a:lnTo>
                <a:lnTo>
                  <a:pt x="1150863" y="453749"/>
                </a:lnTo>
                <a:lnTo>
                  <a:pt x="1049880" y="366986"/>
                </a:lnTo>
                <a:lnTo>
                  <a:pt x="941108" y="287711"/>
                </a:lnTo>
                <a:lnTo>
                  <a:pt x="824757" y="216498"/>
                </a:lnTo>
                <a:lnTo>
                  <a:pt x="701039" y="153924"/>
                </a:lnTo>
                <a:lnTo>
                  <a:pt x="634625" y="124801"/>
                </a:lnTo>
                <a:lnTo>
                  <a:pt x="567123" y="98706"/>
                </a:lnTo>
                <a:lnTo>
                  <a:pt x="498632" y="75646"/>
                </a:lnTo>
                <a:lnTo>
                  <a:pt x="429255" y="55632"/>
                </a:lnTo>
                <a:lnTo>
                  <a:pt x="359092" y="38671"/>
                </a:lnTo>
                <a:lnTo>
                  <a:pt x="288243" y="24774"/>
                </a:lnTo>
                <a:lnTo>
                  <a:pt x="216808" y="13949"/>
                </a:lnTo>
                <a:lnTo>
                  <a:pt x="144889" y="6205"/>
                </a:lnTo>
                <a:lnTo>
                  <a:pt x="72586" y="1552"/>
                </a:lnTo>
                <a:lnTo>
                  <a:pt x="36322" y="388"/>
                </a:lnTo>
                <a:lnTo>
                  <a:pt x="0" y="0"/>
                </a:lnTo>
                <a:close/>
              </a:path>
            </a:pathLst>
          </a:custGeom>
          <a:solidFill>
            <a:srgbClr val="DBEDF4"/>
          </a:solidFill>
        </p:spPr>
        <p:txBody>
          <a:bodyPr wrap="square" lIns="0" tIns="0" rIns="0" bIns="0" rtlCol="0"/>
          <a:lstStyle/>
          <a:p>
            <a:endParaRPr sz="1539"/>
          </a:p>
        </p:txBody>
      </p:sp>
      <p:sp>
        <p:nvSpPr>
          <p:cNvPr id="3" name="object 3"/>
          <p:cNvSpPr/>
          <p:nvPr/>
        </p:nvSpPr>
        <p:spPr>
          <a:xfrm>
            <a:off x="4535655" y="1626481"/>
            <a:ext cx="2896976" cy="2896976"/>
          </a:xfrm>
          <a:prstGeom prst="rect">
            <a:avLst/>
          </a:prstGeom>
          <a:blipFill>
            <a:blip r:embed="rId3" cstate="print"/>
            <a:stretch>
              <a:fillRect/>
            </a:stretch>
          </a:blipFill>
        </p:spPr>
        <p:txBody>
          <a:bodyPr wrap="square" lIns="0" tIns="0" rIns="0" bIns="0" rtlCol="0"/>
          <a:lstStyle/>
          <a:p>
            <a:endParaRPr sz="1539"/>
          </a:p>
        </p:txBody>
      </p:sp>
      <p:sp>
        <p:nvSpPr>
          <p:cNvPr id="4" name="object 4"/>
          <p:cNvSpPr/>
          <p:nvPr/>
        </p:nvSpPr>
        <p:spPr>
          <a:xfrm>
            <a:off x="3846716" y="937097"/>
            <a:ext cx="4274983" cy="4275526"/>
          </a:xfrm>
          <a:custGeom>
            <a:avLst/>
            <a:gdLst/>
            <a:ahLst/>
            <a:cxnLst/>
            <a:rect l="l" t="t" r="r" b="b"/>
            <a:pathLst>
              <a:path w="4999355" h="4999990">
                <a:moveTo>
                  <a:pt x="1005" y="2386583"/>
                </a:moveTo>
                <a:lnTo>
                  <a:pt x="0" y="2591777"/>
                </a:lnTo>
                <a:lnTo>
                  <a:pt x="15321" y="2793146"/>
                </a:lnTo>
                <a:lnTo>
                  <a:pt x="46357" y="2990017"/>
                </a:lnTo>
                <a:lnTo>
                  <a:pt x="92493" y="3181721"/>
                </a:lnTo>
                <a:lnTo>
                  <a:pt x="153119" y="3367587"/>
                </a:lnTo>
                <a:lnTo>
                  <a:pt x="227620" y="3546943"/>
                </a:lnTo>
                <a:lnTo>
                  <a:pt x="315385" y="3719119"/>
                </a:lnTo>
                <a:lnTo>
                  <a:pt x="415801" y="3883444"/>
                </a:lnTo>
                <a:lnTo>
                  <a:pt x="528254" y="4039247"/>
                </a:lnTo>
                <a:lnTo>
                  <a:pt x="652134" y="4185856"/>
                </a:lnTo>
                <a:lnTo>
                  <a:pt x="786825" y="4322601"/>
                </a:lnTo>
                <a:lnTo>
                  <a:pt x="931717" y="4448812"/>
                </a:lnTo>
                <a:lnTo>
                  <a:pt x="1086197" y="4563816"/>
                </a:lnTo>
                <a:lnTo>
                  <a:pt x="1249651" y="4666943"/>
                </a:lnTo>
                <a:lnTo>
                  <a:pt x="1421468" y="4757523"/>
                </a:lnTo>
                <a:lnTo>
                  <a:pt x="1601034" y="4834883"/>
                </a:lnTo>
                <a:lnTo>
                  <a:pt x="1787737" y="4898354"/>
                </a:lnTo>
                <a:lnTo>
                  <a:pt x="1980964" y="4947265"/>
                </a:lnTo>
                <a:lnTo>
                  <a:pt x="2180103" y="4980943"/>
                </a:lnTo>
                <a:lnTo>
                  <a:pt x="2384541" y="4998719"/>
                </a:lnTo>
                <a:lnTo>
                  <a:pt x="2589952" y="4999931"/>
                </a:lnTo>
                <a:lnTo>
                  <a:pt x="2791516" y="4984773"/>
                </a:lnTo>
                <a:lnTo>
                  <a:pt x="2988562" y="4953863"/>
                </a:lnTo>
                <a:lnTo>
                  <a:pt x="3180422" y="4907816"/>
                </a:lnTo>
                <a:lnTo>
                  <a:pt x="3366425" y="4847248"/>
                </a:lnTo>
                <a:lnTo>
                  <a:pt x="3545902" y="4772776"/>
                </a:lnTo>
                <a:lnTo>
                  <a:pt x="3718182" y="4685015"/>
                </a:lnTo>
                <a:lnTo>
                  <a:pt x="3882596" y="4584582"/>
                </a:lnTo>
                <a:lnTo>
                  <a:pt x="4038474" y="4472092"/>
                </a:lnTo>
                <a:lnTo>
                  <a:pt x="4185147" y="4348162"/>
                </a:lnTo>
                <a:lnTo>
                  <a:pt x="4321943" y="4213408"/>
                </a:lnTo>
                <a:lnTo>
                  <a:pt x="4344114" y="4187951"/>
                </a:lnTo>
                <a:lnTo>
                  <a:pt x="2500365" y="4187951"/>
                </a:lnTo>
                <a:lnTo>
                  <a:pt x="2361860" y="4182366"/>
                </a:lnTo>
                <a:lnTo>
                  <a:pt x="2226441" y="4165896"/>
                </a:lnTo>
                <a:lnTo>
                  <a:pt x="2094542" y="4138975"/>
                </a:lnTo>
                <a:lnTo>
                  <a:pt x="1966599" y="4102034"/>
                </a:lnTo>
                <a:lnTo>
                  <a:pt x="1843044" y="4055506"/>
                </a:lnTo>
                <a:lnTo>
                  <a:pt x="1724313" y="3999823"/>
                </a:lnTo>
                <a:lnTo>
                  <a:pt x="1610840" y="3935416"/>
                </a:lnTo>
                <a:lnTo>
                  <a:pt x="1503059" y="3862718"/>
                </a:lnTo>
                <a:lnTo>
                  <a:pt x="1401404" y="3782160"/>
                </a:lnTo>
                <a:lnTo>
                  <a:pt x="1306311" y="3694175"/>
                </a:lnTo>
                <a:lnTo>
                  <a:pt x="1218212" y="3599196"/>
                </a:lnTo>
                <a:lnTo>
                  <a:pt x="1137543" y="3497653"/>
                </a:lnTo>
                <a:lnTo>
                  <a:pt x="1064738" y="3389979"/>
                </a:lnTo>
                <a:lnTo>
                  <a:pt x="1000230" y="3276606"/>
                </a:lnTo>
                <a:lnTo>
                  <a:pt x="944456" y="3157966"/>
                </a:lnTo>
                <a:lnTo>
                  <a:pt x="897848" y="3034491"/>
                </a:lnTo>
                <a:lnTo>
                  <a:pt x="860842" y="2906613"/>
                </a:lnTo>
                <a:lnTo>
                  <a:pt x="833871" y="2774765"/>
                </a:lnTo>
                <a:lnTo>
                  <a:pt x="817369" y="2639377"/>
                </a:lnTo>
                <a:lnTo>
                  <a:pt x="811773" y="2500883"/>
                </a:lnTo>
                <a:lnTo>
                  <a:pt x="811952" y="2462791"/>
                </a:lnTo>
                <a:lnTo>
                  <a:pt x="812198" y="2450093"/>
                </a:lnTo>
                <a:lnTo>
                  <a:pt x="812603" y="2437396"/>
                </a:lnTo>
                <a:lnTo>
                  <a:pt x="813208" y="2424698"/>
                </a:lnTo>
                <a:lnTo>
                  <a:pt x="1005" y="2386583"/>
                </a:lnTo>
                <a:close/>
              </a:path>
              <a:path w="4999355" h="4999990">
                <a:moveTo>
                  <a:pt x="2500405" y="0"/>
                </a:moveTo>
                <a:lnTo>
                  <a:pt x="2500365" y="812291"/>
                </a:lnTo>
                <a:lnTo>
                  <a:pt x="2638652" y="817888"/>
                </a:lnTo>
                <a:lnTo>
                  <a:pt x="2773875" y="834389"/>
                </a:lnTo>
                <a:lnTo>
                  <a:pt x="2905599" y="861360"/>
                </a:lnTo>
                <a:lnTo>
                  <a:pt x="3033387" y="898367"/>
                </a:lnTo>
                <a:lnTo>
                  <a:pt x="3156804" y="944975"/>
                </a:lnTo>
                <a:lnTo>
                  <a:pt x="3275415" y="1000749"/>
                </a:lnTo>
                <a:lnTo>
                  <a:pt x="3388784" y="1065256"/>
                </a:lnTo>
                <a:lnTo>
                  <a:pt x="3496475" y="1138062"/>
                </a:lnTo>
                <a:lnTo>
                  <a:pt x="3598054" y="1218731"/>
                </a:lnTo>
                <a:lnTo>
                  <a:pt x="3693085" y="1306829"/>
                </a:lnTo>
                <a:lnTo>
                  <a:pt x="3781132" y="1401923"/>
                </a:lnTo>
                <a:lnTo>
                  <a:pt x="3861760" y="1503578"/>
                </a:lnTo>
                <a:lnTo>
                  <a:pt x="3934533" y="1611359"/>
                </a:lnTo>
                <a:lnTo>
                  <a:pt x="3999016" y="1724832"/>
                </a:lnTo>
                <a:lnTo>
                  <a:pt x="4054773" y="1843563"/>
                </a:lnTo>
                <a:lnTo>
                  <a:pt x="4101369" y="1967118"/>
                </a:lnTo>
                <a:lnTo>
                  <a:pt x="4138369" y="2095061"/>
                </a:lnTo>
                <a:lnTo>
                  <a:pt x="4165336" y="2226960"/>
                </a:lnTo>
                <a:lnTo>
                  <a:pt x="4181836" y="2362379"/>
                </a:lnTo>
                <a:lnTo>
                  <a:pt x="4187433" y="2500883"/>
                </a:lnTo>
                <a:lnTo>
                  <a:pt x="4181836" y="2639377"/>
                </a:lnTo>
                <a:lnTo>
                  <a:pt x="4165336" y="2774765"/>
                </a:lnTo>
                <a:lnTo>
                  <a:pt x="4138369" y="2906613"/>
                </a:lnTo>
                <a:lnTo>
                  <a:pt x="4101369" y="3034491"/>
                </a:lnTo>
                <a:lnTo>
                  <a:pt x="4054773" y="3157966"/>
                </a:lnTo>
                <a:lnTo>
                  <a:pt x="3999016" y="3276606"/>
                </a:lnTo>
                <a:lnTo>
                  <a:pt x="3934533" y="3389979"/>
                </a:lnTo>
                <a:lnTo>
                  <a:pt x="3861760" y="3497653"/>
                </a:lnTo>
                <a:lnTo>
                  <a:pt x="3781132" y="3599196"/>
                </a:lnTo>
                <a:lnTo>
                  <a:pt x="3693085" y="3694175"/>
                </a:lnTo>
                <a:lnTo>
                  <a:pt x="3598054" y="3782160"/>
                </a:lnTo>
                <a:lnTo>
                  <a:pt x="3496475" y="3862718"/>
                </a:lnTo>
                <a:lnTo>
                  <a:pt x="3388784" y="3935416"/>
                </a:lnTo>
                <a:lnTo>
                  <a:pt x="3275415" y="3999823"/>
                </a:lnTo>
                <a:lnTo>
                  <a:pt x="3156804" y="4055506"/>
                </a:lnTo>
                <a:lnTo>
                  <a:pt x="3033387" y="4102034"/>
                </a:lnTo>
                <a:lnTo>
                  <a:pt x="2905599" y="4138975"/>
                </a:lnTo>
                <a:lnTo>
                  <a:pt x="2773875" y="4165896"/>
                </a:lnTo>
                <a:lnTo>
                  <a:pt x="2638652" y="4182366"/>
                </a:lnTo>
                <a:lnTo>
                  <a:pt x="2500365" y="4187951"/>
                </a:lnTo>
                <a:lnTo>
                  <a:pt x="4344114" y="4187951"/>
                </a:lnTo>
                <a:lnTo>
                  <a:pt x="4448195" y="4068446"/>
                </a:lnTo>
                <a:lnTo>
                  <a:pt x="4563232" y="3913891"/>
                </a:lnTo>
                <a:lnTo>
                  <a:pt x="4666383" y="3750361"/>
                </a:lnTo>
                <a:lnTo>
                  <a:pt x="4756980" y="3578471"/>
                </a:lnTo>
                <a:lnTo>
                  <a:pt x="4834352" y="3398836"/>
                </a:lnTo>
                <a:lnTo>
                  <a:pt x="4897830" y="3212075"/>
                </a:lnTo>
                <a:lnTo>
                  <a:pt x="4946744" y="3018801"/>
                </a:lnTo>
                <a:lnTo>
                  <a:pt x="4980424" y="2819632"/>
                </a:lnTo>
                <a:lnTo>
                  <a:pt x="4998201" y="2615183"/>
                </a:lnTo>
                <a:lnTo>
                  <a:pt x="4999206" y="2409979"/>
                </a:lnTo>
                <a:lnTo>
                  <a:pt x="4983884" y="2208580"/>
                </a:lnTo>
                <a:lnTo>
                  <a:pt x="4952849" y="2011662"/>
                </a:lnTo>
                <a:lnTo>
                  <a:pt x="4906712" y="1819899"/>
                </a:lnTo>
                <a:lnTo>
                  <a:pt x="4846086" y="1633966"/>
                </a:lnTo>
                <a:lnTo>
                  <a:pt x="4771585" y="1454536"/>
                </a:lnTo>
                <a:lnTo>
                  <a:pt x="4683820" y="1282284"/>
                </a:lnTo>
                <a:lnTo>
                  <a:pt x="4583404" y="1117884"/>
                </a:lnTo>
                <a:lnTo>
                  <a:pt x="4470951" y="962011"/>
                </a:lnTo>
                <a:lnTo>
                  <a:pt x="4347072" y="815339"/>
                </a:lnTo>
                <a:lnTo>
                  <a:pt x="4212380" y="678543"/>
                </a:lnTo>
                <a:lnTo>
                  <a:pt x="4067488" y="552297"/>
                </a:lnTo>
                <a:lnTo>
                  <a:pt x="3913008" y="437275"/>
                </a:lnTo>
                <a:lnTo>
                  <a:pt x="3749554" y="334152"/>
                </a:lnTo>
                <a:lnTo>
                  <a:pt x="3577737" y="243601"/>
                </a:lnTo>
                <a:lnTo>
                  <a:pt x="3398171" y="166298"/>
                </a:lnTo>
                <a:lnTo>
                  <a:pt x="3211468" y="102917"/>
                </a:lnTo>
                <a:lnTo>
                  <a:pt x="3018241" y="54132"/>
                </a:lnTo>
                <a:lnTo>
                  <a:pt x="2819102" y="20617"/>
                </a:lnTo>
                <a:lnTo>
                  <a:pt x="2614665" y="3047"/>
                </a:lnTo>
                <a:lnTo>
                  <a:pt x="2576578" y="903"/>
                </a:lnTo>
                <a:lnTo>
                  <a:pt x="2551187" y="267"/>
                </a:lnTo>
                <a:lnTo>
                  <a:pt x="2500405" y="0"/>
                </a:lnTo>
                <a:close/>
              </a:path>
            </a:pathLst>
          </a:custGeom>
          <a:solidFill>
            <a:srgbClr val="B7DEE8"/>
          </a:solidFill>
        </p:spPr>
        <p:txBody>
          <a:bodyPr wrap="square" lIns="0" tIns="0" rIns="0" bIns="0" rtlCol="0"/>
          <a:lstStyle/>
          <a:p>
            <a:endParaRPr sz="1539"/>
          </a:p>
        </p:txBody>
      </p:sp>
      <p:sp>
        <p:nvSpPr>
          <p:cNvPr id="5" name="object 5"/>
          <p:cNvSpPr/>
          <p:nvPr/>
        </p:nvSpPr>
        <p:spPr>
          <a:xfrm>
            <a:off x="3847575" y="937098"/>
            <a:ext cx="2137220" cy="2072061"/>
          </a:xfrm>
          <a:custGeom>
            <a:avLst/>
            <a:gdLst/>
            <a:ahLst/>
            <a:cxnLst/>
            <a:rect l="l" t="t" r="r" b="b"/>
            <a:pathLst>
              <a:path w="2499360" h="2423160">
                <a:moveTo>
                  <a:pt x="2499360" y="0"/>
                </a:moveTo>
                <a:lnTo>
                  <a:pt x="2300749" y="7779"/>
                </a:lnTo>
                <a:lnTo>
                  <a:pt x="2106283" y="30737"/>
                </a:lnTo>
                <a:lnTo>
                  <a:pt x="1916563" y="68300"/>
                </a:lnTo>
                <a:lnTo>
                  <a:pt x="1732190" y="119896"/>
                </a:lnTo>
                <a:lnTo>
                  <a:pt x="1553765" y="184951"/>
                </a:lnTo>
                <a:lnTo>
                  <a:pt x="1381890" y="262894"/>
                </a:lnTo>
                <a:lnTo>
                  <a:pt x="1217165" y="353152"/>
                </a:lnTo>
                <a:lnTo>
                  <a:pt x="1060191" y="455151"/>
                </a:lnTo>
                <a:lnTo>
                  <a:pt x="911571" y="568320"/>
                </a:lnTo>
                <a:lnTo>
                  <a:pt x="771906" y="692086"/>
                </a:lnTo>
                <a:lnTo>
                  <a:pt x="641795" y="825876"/>
                </a:lnTo>
                <a:lnTo>
                  <a:pt x="521841" y="969117"/>
                </a:lnTo>
                <a:lnTo>
                  <a:pt x="412646" y="1121237"/>
                </a:lnTo>
                <a:lnTo>
                  <a:pt x="314809" y="1281664"/>
                </a:lnTo>
                <a:lnTo>
                  <a:pt x="228933" y="1449824"/>
                </a:lnTo>
                <a:lnTo>
                  <a:pt x="155618" y="1625144"/>
                </a:lnTo>
                <a:lnTo>
                  <a:pt x="95466" y="1807053"/>
                </a:lnTo>
                <a:lnTo>
                  <a:pt x="49078" y="1994978"/>
                </a:lnTo>
                <a:lnTo>
                  <a:pt x="17056" y="2188346"/>
                </a:lnTo>
                <a:lnTo>
                  <a:pt x="0" y="2386584"/>
                </a:lnTo>
                <a:lnTo>
                  <a:pt x="812292" y="2423160"/>
                </a:lnTo>
                <a:lnTo>
                  <a:pt x="823665" y="2289551"/>
                </a:lnTo>
                <a:lnTo>
                  <a:pt x="845169" y="2159189"/>
                </a:lnTo>
                <a:lnTo>
                  <a:pt x="876395" y="2032464"/>
                </a:lnTo>
                <a:lnTo>
                  <a:pt x="916935" y="1909767"/>
                </a:lnTo>
                <a:lnTo>
                  <a:pt x="966382" y="1791485"/>
                </a:lnTo>
                <a:lnTo>
                  <a:pt x="1024327" y="1678010"/>
                </a:lnTo>
                <a:lnTo>
                  <a:pt x="1090362" y="1569732"/>
                </a:lnTo>
                <a:lnTo>
                  <a:pt x="1164079" y="1467038"/>
                </a:lnTo>
                <a:lnTo>
                  <a:pt x="1245071" y="1370321"/>
                </a:lnTo>
                <a:lnTo>
                  <a:pt x="1332928" y="1279969"/>
                </a:lnTo>
                <a:lnTo>
                  <a:pt x="1427243" y="1196372"/>
                </a:lnTo>
                <a:lnTo>
                  <a:pt x="1527608" y="1119920"/>
                </a:lnTo>
                <a:lnTo>
                  <a:pt x="1633615" y="1051003"/>
                </a:lnTo>
                <a:lnTo>
                  <a:pt x="1744856" y="990010"/>
                </a:lnTo>
                <a:lnTo>
                  <a:pt x="1860923" y="937331"/>
                </a:lnTo>
                <a:lnTo>
                  <a:pt x="1981407" y="893356"/>
                </a:lnTo>
                <a:lnTo>
                  <a:pt x="2105901" y="858475"/>
                </a:lnTo>
                <a:lnTo>
                  <a:pt x="2233996" y="833077"/>
                </a:lnTo>
                <a:lnTo>
                  <a:pt x="2365285" y="817553"/>
                </a:lnTo>
                <a:lnTo>
                  <a:pt x="2499360" y="812292"/>
                </a:lnTo>
                <a:lnTo>
                  <a:pt x="2499360" y="0"/>
                </a:lnTo>
                <a:close/>
              </a:path>
            </a:pathLst>
          </a:custGeom>
          <a:solidFill>
            <a:srgbClr val="8EB4E2"/>
          </a:solidFill>
        </p:spPr>
        <p:txBody>
          <a:bodyPr wrap="square" lIns="0" tIns="0" rIns="0" bIns="0" rtlCol="0"/>
          <a:lstStyle/>
          <a:p>
            <a:endParaRPr sz="1539"/>
          </a:p>
        </p:txBody>
      </p:sp>
      <p:sp>
        <p:nvSpPr>
          <p:cNvPr id="6" name="object 6"/>
          <p:cNvSpPr txBox="1"/>
          <p:nvPr/>
        </p:nvSpPr>
        <p:spPr>
          <a:xfrm>
            <a:off x="6265828" y="3698123"/>
            <a:ext cx="979016" cy="584904"/>
          </a:xfrm>
          <a:prstGeom prst="rect">
            <a:avLst/>
          </a:prstGeom>
        </p:spPr>
        <p:txBody>
          <a:bodyPr vert="horz" wrap="square" lIns="0" tIns="0" rIns="0" bIns="0" rtlCol="0">
            <a:spAutoFit/>
          </a:bodyPr>
          <a:lstStyle/>
          <a:p>
            <a:pPr marL="10860" marR="4344" algn="ctr">
              <a:lnSpc>
                <a:spcPct val="101800"/>
              </a:lnSpc>
            </a:pPr>
            <a:r>
              <a:rPr sz="941" spc="-4" dirty="0">
                <a:latin typeface="Calibri"/>
                <a:cs typeface="Calibri"/>
              </a:rPr>
              <a:t>L</a:t>
            </a:r>
            <a:r>
              <a:rPr sz="941" spc="9" dirty="0">
                <a:latin typeface="Calibri"/>
                <a:cs typeface="Calibri"/>
              </a:rPr>
              <a:t>o</a:t>
            </a:r>
            <a:r>
              <a:rPr sz="941" spc="-4" dirty="0">
                <a:latin typeface="Calibri"/>
                <a:cs typeface="Calibri"/>
              </a:rPr>
              <a:t>c</a:t>
            </a:r>
            <a:r>
              <a:rPr sz="941" dirty="0">
                <a:latin typeface="Calibri"/>
                <a:cs typeface="Calibri"/>
              </a:rPr>
              <a:t>al</a:t>
            </a:r>
            <a:r>
              <a:rPr sz="941" spc="-47" dirty="0">
                <a:latin typeface="Times New Roman"/>
                <a:cs typeface="Times New Roman"/>
              </a:rPr>
              <a:t> </a:t>
            </a:r>
            <a:r>
              <a:rPr sz="941" dirty="0">
                <a:latin typeface="Calibri"/>
                <a:cs typeface="Calibri"/>
              </a:rPr>
              <a:t>Allo</a:t>
            </a:r>
            <a:r>
              <a:rPr sz="941" spc="-4" dirty="0">
                <a:latin typeface="Calibri"/>
                <a:cs typeface="Calibri"/>
              </a:rPr>
              <a:t>c</a:t>
            </a:r>
            <a:r>
              <a:rPr sz="941" dirty="0">
                <a:latin typeface="Calibri"/>
                <a:cs typeface="Calibri"/>
              </a:rPr>
              <a:t>a</a:t>
            </a:r>
            <a:r>
              <a:rPr sz="941" spc="4" dirty="0">
                <a:latin typeface="Calibri"/>
                <a:cs typeface="Calibri"/>
              </a:rPr>
              <a:t>t</a:t>
            </a:r>
            <a:r>
              <a:rPr sz="941" dirty="0">
                <a:latin typeface="Calibri"/>
                <a:cs typeface="Calibri"/>
              </a:rPr>
              <a:t>ion</a:t>
            </a:r>
            <a:r>
              <a:rPr sz="941" spc="-43" dirty="0">
                <a:latin typeface="Times New Roman"/>
                <a:cs typeface="Times New Roman"/>
              </a:rPr>
              <a:t> </a:t>
            </a:r>
            <a:r>
              <a:rPr sz="941" dirty="0">
                <a:latin typeface="Calibri"/>
                <a:cs typeface="Calibri"/>
              </a:rPr>
              <a:t>T</a:t>
            </a:r>
            <a:r>
              <a:rPr sz="941" spc="-9" dirty="0">
                <a:latin typeface="Calibri"/>
                <a:cs typeface="Calibri"/>
              </a:rPr>
              <a:t>a</a:t>
            </a:r>
            <a:r>
              <a:rPr sz="941" dirty="0">
                <a:latin typeface="Calibri"/>
                <a:cs typeface="Calibri"/>
              </a:rPr>
              <a:t>x</a:t>
            </a:r>
            <a:r>
              <a:rPr sz="941" dirty="0">
                <a:latin typeface="Times New Roman"/>
                <a:cs typeface="Times New Roman"/>
              </a:rPr>
              <a:t> </a:t>
            </a:r>
            <a:r>
              <a:rPr sz="941" spc="-4" dirty="0">
                <a:latin typeface="Calibri"/>
                <a:cs typeface="Calibri"/>
              </a:rPr>
              <a:t>G</a:t>
            </a:r>
            <a:r>
              <a:rPr sz="941" dirty="0">
                <a:latin typeface="Calibri"/>
                <a:cs typeface="Calibri"/>
              </a:rPr>
              <a:t>ra</a:t>
            </a:r>
            <a:r>
              <a:rPr sz="941" spc="-9" dirty="0">
                <a:latin typeface="Calibri"/>
                <a:cs typeface="Calibri"/>
              </a:rPr>
              <a:t>n</a:t>
            </a:r>
            <a:r>
              <a:rPr sz="941" spc="4" dirty="0">
                <a:latin typeface="Calibri"/>
                <a:cs typeface="Calibri"/>
              </a:rPr>
              <a:t>t</a:t>
            </a:r>
            <a:r>
              <a:rPr sz="941" spc="-4" dirty="0">
                <a:latin typeface="Calibri"/>
                <a:cs typeface="Calibri"/>
              </a:rPr>
              <a:t>s</a:t>
            </a:r>
            <a:r>
              <a:rPr sz="941" dirty="0">
                <a:latin typeface="Calibri"/>
                <a:cs typeface="Calibri"/>
              </a:rPr>
              <a:t>,</a:t>
            </a:r>
            <a:r>
              <a:rPr sz="941" spc="-38" dirty="0">
                <a:latin typeface="Times New Roman"/>
                <a:cs typeface="Times New Roman"/>
              </a:rPr>
              <a:t> </a:t>
            </a:r>
            <a:r>
              <a:rPr sz="941" dirty="0">
                <a:latin typeface="Calibri"/>
                <a:cs typeface="Calibri"/>
              </a:rPr>
              <a:t>e</a:t>
            </a:r>
            <a:r>
              <a:rPr sz="941" spc="4" dirty="0">
                <a:latin typeface="Calibri"/>
                <a:cs typeface="Calibri"/>
              </a:rPr>
              <a:t>t</a:t>
            </a:r>
            <a:r>
              <a:rPr sz="941" spc="-4" dirty="0">
                <a:latin typeface="Calibri"/>
                <a:cs typeface="Calibri"/>
              </a:rPr>
              <a:t>c</a:t>
            </a:r>
            <a:r>
              <a:rPr sz="941" dirty="0">
                <a:latin typeface="Calibri"/>
                <a:cs typeface="Calibri"/>
              </a:rPr>
              <a:t>.</a:t>
            </a:r>
            <a:endParaRPr sz="941">
              <a:latin typeface="Calibri"/>
              <a:cs typeface="Calibri"/>
            </a:endParaRPr>
          </a:p>
          <a:p>
            <a:pPr algn="ctr">
              <a:spcBef>
                <a:spcPts val="17"/>
              </a:spcBef>
            </a:pPr>
            <a:r>
              <a:rPr sz="941" dirty="0">
                <a:latin typeface="Calibri"/>
                <a:cs typeface="Calibri"/>
              </a:rPr>
              <a:t>161,424</a:t>
            </a:r>
            <a:endParaRPr sz="941">
              <a:latin typeface="Calibri"/>
              <a:cs typeface="Calibri"/>
            </a:endParaRPr>
          </a:p>
          <a:p>
            <a:pPr marL="1086" algn="ctr">
              <a:spcBef>
                <a:spcPts val="17"/>
              </a:spcBef>
            </a:pPr>
            <a:r>
              <a:rPr sz="941" dirty="0">
                <a:latin typeface="Calibri"/>
                <a:cs typeface="Calibri"/>
              </a:rPr>
              <a:t>16</a:t>
            </a:r>
            <a:r>
              <a:rPr sz="941" spc="-4" dirty="0">
                <a:latin typeface="Calibri"/>
                <a:cs typeface="Calibri"/>
              </a:rPr>
              <a:t>.</a:t>
            </a:r>
            <a:r>
              <a:rPr sz="941" dirty="0">
                <a:latin typeface="Calibri"/>
                <a:cs typeface="Calibri"/>
              </a:rPr>
              <a:t>8%</a:t>
            </a:r>
            <a:endParaRPr sz="941">
              <a:latin typeface="Calibri"/>
              <a:cs typeface="Calibri"/>
            </a:endParaRPr>
          </a:p>
        </p:txBody>
      </p:sp>
      <p:sp>
        <p:nvSpPr>
          <p:cNvPr id="7" name="object 7"/>
          <p:cNvSpPr txBox="1"/>
          <p:nvPr/>
        </p:nvSpPr>
        <p:spPr>
          <a:xfrm>
            <a:off x="5579064" y="3881899"/>
            <a:ext cx="655392" cy="295337"/>
          </a:xfrm>
          <a:prstGeom prst="rect">
            <a:avLst/>
          </a:prstGeom>
        </p:spPr>
        <p:txBody>
          <a:bodyPr vert="horz" wrap="square" lIns="0" tIns="0" rIns="0" bIns="0" rtlCol="0">
            <a:spAutoFit/>
          </a:bodyPr>
          <a:lstStyle/>
          <a:p>
            <a:pPr marL="143349" marR="4344" indent="-133032">
              <a:lnSpc>
                <a:spcPct val="101800"/>
              </a:lnSpc>
            </a:pPr>
            <a:r>
              <a:rPr sz="941" dirty="0">
                <a:latin typeface="Calibri"/>
                <a:cs typeface="Calibri"/>
              </a:rPr>
              <a:t>P</a:t>
            </a:r>
            <a:r>
              <a:rPr sz="941" spc="-9" dirty="0">
                <a:latin typeface="Calibri"/>
                <a:cs typeface="Calibri"/>
              </a:rPr>
              <a:t>ub</a:t>
            </a:r>
            <a:r>
              <a:rPr sz="941" dirty="0">
                <a:latin typeface="Calibri"/>
                <a:cs typeface="Calibri"/>
              </a:rPr>
              <a:t>lic</a:t>
            </a:r>
            <a:r>
              <a:rPr sz="941" spc="-34" dirty="0">
                <a:latin typeface="Times New Roman"/>
                <a:cs typeface="Times New Roman"/>
              </a:rPr>
              <a:t> </a:t>
            </a:r>
            <a:r>
              <a:rPr sz="941" dirty="0">
                <a:latin typeface="Calibri"/>
                <a:cs typeface="Calibri"/>
              </a:rPr>
              <a:t>W</a:t>
            </a:r>
            <a:r>
              <a:rPr sz="941" spc="9" dirty="0">
                <a:latin typeface="Calibri"/>
                <a:cs typeface="Calibri"/>
              </a:rPr>
              <a:t>o</a:t>
            </a:r>
            <a:r>
              <a:rPr sz="941" spc="-9" dirty="0">
                <a:latin typeface="Calibri"/>
                <a:cs typeface="Calibri"/>
              </a:rPr>
              <a:t>r</a:t>
            </a:r>
            <a:r>
              <a:rPr sz="941" spc="4" dirty="0">
                <a:latin typeface="Calibri"/>
                <a:cs typeface="Calibri"/>
              </a:rPr>
              <a:t>k</a:t>
            </a:r>
            <a:r>
              <a:rPr sz="941" dirty="0">
                <a:latin typeface="Calibri"/>
                <a:cs typeface="Calibri"/>
              </a:rPr>
              <a:t>s</a:t>
            </a:r>
            <a:r>
              <a:rPr sz="941" dirty="0">
                <a:latin typeface="Times New Roman"/>
                <a:cs typeface="Times New Roman"/>
              </a:rPr>
              <a:t> </a:t>
            </a:r>
            <a:r>
              <a:rPr sz="941" dirty="0">
                <a:latin typeface="Calibri"/>
                <a:cs typeface="Calibri"/>
              </a:rPr>
              <a:t>5,968</a:t>
            </a:r>
            <a:r>
              <a:rPr sz="941" spc="-4" dirty="0">
                <a:latin typeface="Calibri"/>
                <a:cs typeface="Calibri"/>
              </a:rPr>
              <a:t>.</a:t>
            </a:r>
            <a:r>
              <a:rPr sz="941" dirty="0">
                <a:latin typeface="Calibri"/>
                <a:cs typeface="Calibri"/>
              </a:rPr>
              <a:t>5</a:t>
            </a:r>
            <a:endParaRPr sz="941">
              <a:latin typeface="Calibri"/>
              <a:cs typeface="Calibri"/>
            </a:endParaRPr>
          </a:p>
        </p:txBody>
      </p:sp>
      <p:sp>
        <p:nvSpPr>
          <p:cNvPr id="8" name="object 8"/>
          <p:cNvSpPr txBox="1"/>
          <p:nvPr/>
        </p:nvSpPr>
        <p:spPr>
          <a:xfrm>
            <a:off x="5775836" y="4173766"/>
            <a:ext cx="260094" cy="144783"/>
          </a:xfrm>
          <a:prstGeom prst="rect">
            <a:avLst/>
          </a:prstGeom>
        </p:spPr>
        <p:txBody>
          <a:bodyPr vert="horz" wrap="square" lIns="0" tIns="0" rIns="0" bIns="0" rtlCol="0">
            <a:spAutoFit/>
          </a:bodyPr>
          <a:lstStyle/>
          <a:p>
            <a:pPr marL="10860"/>
            <a:r>
              <a:rPr sz="941" dirty="0">
                <a:latin typeface="Calibri"/>
                <a:cs typeface="Calibri"/>
              </a:rPr>
              <a:t>6</a:t>
            </a:r>
            <a:r>
              <a:rPr sz="941" spc="-4" dirty="0">
                <a:latin typeface="Calibri"/>
                <a:cs typeface="Calibri"/>
              </a:rPr>
              <a:t>.</a:t>
            </a:r>
            <a:r>
              <a:rPr sz="941" dirty="0">
                <a:latin typeface="Calibri"/>
                <a:cs typeface="Calibri"/>
              </a:rPr>
              <a:t>2%</a:t>
            </a:r>
            <a:endParaRPr sz="941">
              <a:latin typeface="Calibri"/>
              <a:cs typeface="Calibri"/>
            </a:endParaRPr>
          </a:p>
        </p:txBody>
      </p:sp>
      <p:sp>
        <p:nvSpPr>
          <p:cNvPr id="9" name="object 9"/>
          <p:cNvSpPr txBox="1"/>
          <p:nvPr/>
        </p:nvSpPr>
        <p:spPr>
          <a:xfrm>
            <a:off x="5033062" y="4163337"/>
            <a:ext cx="615754" cy="587790"/>
          </a:xfrm>
          <a:prstGeom prst="rect">
            <a:avLst/>
          </a:prstGeom>
        </p:spPr>
        <p:txBody>
          <a:bodyPr vert="horz" wrap="square" lIns="0" tIns="0" rIns="0" bIns="0" rtlCol="0">
            <a:spAutoFit/>
          </a:bodyPr>
          <a:lstStyle/>
          <a:p>
            <a:pPr marL="10860" marR="4344" algn="ctr">
              <a:lnSpc>
                <a:spcPct val="101800"/>
              </a:lnSpc>
            </a:pPr>
            <a:r>
              <a:rPr sz="941" dirty="0">
                <a:latin typeface="Calibri"/>
                <a:cs typeface="Calibri"/>
              </a:rPr>
              <a:t>E</a:t>
            </a:r>
            <a:r>
              <a:rPr sz="941" spc="-9" dirty="0">
                <a:latin typeface="Calibri"/>
                <a:cs typeface="Calibri"/>
              </a:rPr>
              <a:t>du</a:t>
            </a:r>
            <a:r>
              <a:rPr sz="941" spc="4" dirty="0">
                <a:latin typeface="Calibri"/>
                <a:cs typeface="Calibri"/>
              </a:rPr>
              <a:t>c</a:t>
            </a:r>
            <a:r>
              <a:rPr sz="941" spc="-9" dirty="0">
                <a:latin typeface="Calibri"/>
                <a:cs typeface="Calibri"/>
              </a:rPr>
              <a:t>a</a:t>
            </a:r>
            <a:r>
              <a:rPr sz="941" spc="4" dirty="0">
                <a:latin typeface="Calibri"/>
                <a:cs typeface="Calibri"/>
              </a:rPr>
              <a:t>t</a:t>
            </a:r>
            <a:r>
              <a:rPr sz="941" dirty="0">
                <a:latin typeface="Calibri"/>
                <a:cs typeface="Calibri"/>
              </a:rPr>
              <a:t>ion</a:t>
            </a:r>
            <a:r>
              <a:rPr sz="941" spc="-34" dirty="0">
                <a:latin typeface="Times New Roman"/>
                <a:cs typeface="Times New Roman"/>
              </a:rPr>
              <a:t> </a:t>
            </a:r>
            <a:r>
              <a:rPr sz="941" dirty="0">
                <a:latin typeface="Calibri"/>
                <a:cs typeface="Calibri"/>
              </a:rPr>
              <a:t>&amp;</a:t>
            </a:r>
            <a:r>
              <a:rPr sz="941" dirty="0">
                <a:latin typeface="Times New Roman"/>
                <a:cs typeface="Times New Roman"/>
              </a:rPr>
              <a:t> </a:t>
            </a:r>
            <a:r>
              <a:rPr sz="941" dirty="0">
                <a:latin typeface="Calibri"/>
                <a:cs typeface="Calibri"/>
              </a:rPr>
              <a:t>S</a:t>
            </a:r>
            <a:r>
              <a:rPr sz="941" spc="-4" dirty="0">
                <a:latin typeface="Calibri"/>
                <a:cs typeface="Calibri"/>
              </a:rPr>
              <a:t>c</a:t>
            </a:r>
            <a:r>
              <a:rPr sz="941" dirty="0">
                <a:latin typeface="Calibri"/>
                <a:cs typeface="Calibri"/>
              </a:rPr>
              <a:t>ie</a:t>
            </a:r>
            <a:r>
              <a:rPr sz="941" spc="-9" dirty="0">
                <a:latin typeface="Calibri"/>
                <a:cs typeface="Calibri"/>
              </a:rPr>
              <a:t>n</a:t>
            </a:r>
            <a:r>
              <a:rPr sz="941" spc="-4" dirty="0">
                <a:latin typeface="Calibri"/>
                <a:cs typeface="Calibri"/>
              </a:rPr>
              <a:t>c</a:t>
            </a:r>
            <a:r>
              <a:rPr sz="941" dirty="0">
                <a:latin typeface="Calibri"/>
                <a:cs typeface="Calibri"/>
              </a:rPr>
              <a:t>e</a:t>
            </a:r>
            <a:r>
              <a:rPr sz="941" dirty="0">
                <a:latin typeface="Times New Roman"/>
                <a:cs typeface="Times New Roman"/>
              </a:rPr>
              <a:t> </a:t>
            </a:r>
            <a:r>
              <a:rPr sz="941" dirty="0">
                <a:latin typeface="Calibri"/>
                <a:cs typeface="Calibri"/>
              </a:rPr>
              <a:t>5,442</a:t>
            </a:r>
            <a:r>
              <a:rPr sz="941" spc="-4" dirty="0">
                <a:latin typeface="Calibri"/>
                <a:cs typeface="Calibri"/>
              </a:rPr>
              <a:t>.</a:t>
            </a:r>
            <a:r>
              <a:rPr sz="941" dirty="0">
                <a:latin typeface="Calibri"/>
                <a:cs typeface="Calibri"/>
              </a:rPr>
              <a:t>1</a:t>
            </a:r>
            <a:endParaRPr sz="941">
              <a:latin typeface="Calibri"/>
              <a:cs typeface="Calibri"/>
            </a:endParaRPr>
          </a:p>
          <a:p>
            <a:pPr algn="ctr">
              <a:spcBef>
                <a:spcPts val="21"/>
              </a:spcBef>
            </a:pPr>
            <a:r>
              <a:rPr sz="941" dirty="0">
                <a:latin typeface="Calibri"/>
                <a:cs typeface="Calibri"/>
              </a:rPr>
              <a:t>5</a:t>
            </a:r>
            <a:r>
              <a:rPr sz="941" spc="-4" dirty="0">
                <a:latin typeface="Calibri"/>
                <a:cs typeface="Calibri"/>
              </a:rPr>
              <a:t>.</a:t>
            </a:r>
            <a:r>
              <a:rPr sz="941" dirty="0">
                <a:latin typeface="Calibri"/>
                <a:cs typeface="Calibri"/>
              </a:rPr>
              <a:t>7%</a:t>
            </a:r>
            <a:endParaRPr sz="941">
              <a:latin typeface="Calibri"/>
              <a:cs typeface="Calibri"/>
            </a:endParaRPr>
          </a:p>
        </p:txBody>
      </p:sp>
      <p:sp>
        <p:nvSpPr>
          <p:cNvPr id="10" name="object 10"/>
          <p:cNvSpPr txBox="1"/>
          <p:nvPr/>
        </p:nvSpPr>
        <p:spPr>
          <a:xfrm>
            <a:off x="4670749" y="3657729"/>
            <a:ext cx="861187" cy="440120"/>
          </a:xfrm>
          <a:prstGeom prst="rect">
            <a:avLst/>
          </a:prstGeom>
        </p:spPr>
        <p:txBody>
          <a:bodyPr vert="horz" wrap="square" lIns="0" tIns="0" rIns="0" bIns="0" rtlCol="0">
            <a:spAutoFit/>
          </a:bodyPr>
          <a:lstStyle/>
          <a:p>
            <a:pPr marL="10317" marR="4344" algn="ctr">
              <a:lnSpc>
                <a:spcPct val="101800"/>
              </a:lnSpc>
            </a:pPr>
            <a:r>
              <a:rPr sz="941" spc="-9" dirty="0">
                <a:latin typeface="Calibri"/>
                <a:cs typeface="Calibri"/>
              </a:rPr>
              <a:t>N</a:t>
            </a:r>
            <a:r>
              <a:rPr sz="941" dirty="0">
                <a:latin typeface="Calibri"/>
                <a:cs typeface="Calibri"/>
              </a:rPr>
              <a:t>a</a:t>
            </a:r>
            <a:r>
              <a:rPr sz="941" spc="4" dirty="0">
                <a:latin typeface="Calibri"/>
                <a:cs typeface="Calibri"/>
              </a:rPr>
              <a:t>t</a:t>
            </a:r>
            <a:r>
              <a:rPr sz="941" dirty="0">
                <a:latin typeface="Calibri"/>
                <a:cs typeface="Calibri"/>
              </a:rPr>
              <a:t>io</a:t>
            </a:r>
            <a:r>
              <a:rPr sz="941" spc="-9" dirty="0">
                <a:latin typeface="Calibri"/>
                <a:cs typeface="Calibri"/>
              </a:rPr>
              <a:t>n</a:t>
            </a:r>
            <a:r>
              <a:rPr sz="941" dirty="0">
                <a:latin typeface="Calibri"/>
                <a:cs typeface="Calibri"/>
              </a:rPr>
              <a:t>al</a:t>
            </a:r>
            <a:r>
              <a:rPr sz="941" spc="-38" dirty="0">
                <a:latin typeface="Times New Roman"/>
                <a:cs typeface="Times New Roman"/>
              </a:rPr>
              <a:t> </a:t>
            </a:r>
            <a:r>
              <a:rPr sz="941" spc="4" dirty="0">
                <a:latin typeface="Calibri"/>
                <a:cs typeface="Calibri"/>
              </a:rPr>
              <a:t>D</a:t>
            </a:r>
            <a:r>
              <a:rPr sz="941" dirty="0">
                <a:latin typeface="Calibri"/>
                <a:cs typeface="Calibri"/>
              </a:rPr>
              <a:t>e</a:t>
            </a:r>
            <a:r>
              <a:rPr sz="941" spc="4" dirty="0">
                <a:latin typeface="Calibri"/>
                <a:cs typeface="Calibri"/>
              </a:rPr>
              <a:t>f</a:t>
            </a:r>
            <a:r>
              <a:rPr sz="941" dirty="0">
                <a:latin typeface="Calibri"/>
                <a:cs typeface="Calibri"/>
              </a:rPr>
              <a:t>e</a:t>
            </a:r>
            <a:r>
              <a:rPr sz="941" spc="-9" dirty="0">
                <a:latin typeface="Calibri"/>
                <a:cs typeface="Calibri"/>
              </a:rPr>
              <a:t>n</a:t>
            </a:r>
            <a:r>
              <a:rPr sz="941" spc="-4" dirty="0">
                <a:latin typeface="Calibri"/>
                <a:cs typeface="Calibri"/>
              </a:rPr>
              <a:t>s</a:t>
            </a:r>
            <a:r>
              <a:rPr sz="941" dirty="0">
                <a:latin typeface="Calibri"/>
                <a:cs typeface="Calibri"/>
              </a:rPr>
              <a:t>e</a:t>
            </a:r>
            <a:r>
              <a:rPr sz="941" dirty="0">
                <a:latin typeface="Times New Roman"/>
                <a:cs typeface="Times New Roman"/>
              </a:rPr>
              <a:t> </a:t>
            </a:r>
            <a:r>
              <a:rPr sz="941" dirty="0">
                <a:latin typeface="Calibri"/>
                <a:cs typeface="Calibri"/>
              </a:rPr>
              <a:t>4,884</a:t>
            </a:r>
            <a:r>
              <a:rPr sz="941" spc="-4" dirty="0">
                <a:latin typeface="Calibri"/>
                <a:cs typeface="Calibri"/>
              </a:rPr>
              <a:t>.</a:t>
            </a:r>
            <a:r>
              <a:rPr sz="941" dirty="0">
                <a:latin typeface="Calibri"/>
                <a:cs typeface="Calibri"/>
              </a:rPr>
              <a:t>8</a:t>
            </a:r>
            <a:endParaRPr sz="941">
              <a:latin typeface="Calibri"/>
              <a:cs typeface="Calibri"/>
            </a:endParaRPr>
          </a:p>
          <a:p>
            <a:pPr algn="ctr">
              <a:spcBef>
                <a:spcPts val="17"/>
              </a:spcBef>
            </a:pPr>
            <a:r>
              <a:rPr sz="941" dirty="0">
                <a:latin typeface="Calibri"/>
                <a:cs typeface="Calibri"/>
              </a:rPr>
              <a:t>5</a:t>
            </a:r>
            <a:r>
              <a:rPr sz="941" spc="-4" dirty="0">
                <a:latin typeface="Calibri"/>
                <a:cs typeface="Calibri"/>
              </a:rPr>
              <a:t>.</a:t>
            </a:r>
            <a:r>
              <a:rPr sz="941" dirty="0">
                <a:latin typeface="Calibri"/>
                <a:cs typeface="Calibri"/>
              </a:rPr>
              <a:t>1%</a:t>
            </a:r>
            <a:endParaRPr sz="941">
              <a:latin typeface="Calibri"/>
              <a:cs typeface="Calibri"/>
            </a:endParaRPr>
          </a:p>
        </p:txBody>
      </p:sp>
      <p:sp>
        <p:nvSpPr>
          <p:cNvPr id="11" name="object 11"/>
          <p:cNvSpPr txBox="1"/>
          <p:nvPr/>
        </p:nvSpPr>
        <p:spPr>
          <a:xfrm>
            <a:off x="4720275" y="3113000"/>
            <a:ext cx="387154" cy="440120"/>
          </a:xfrm>
          <a:prstGeom prst="rect">
            <a:avLst/>
          </a:prstGeom>
        </p:spPr>
        <p:txBody>
          <a:bodyPr vert="horz" wrap="square" lIns="0" tIns="0" rIns="0" bIns="0" rtlCol="0">
            <a:spAutoFit/>
          </a:bodyPr>
          <a:lstStyle/>
          <a:p>
            <a:pPr marL="10860" marR="4344" indent="17919">
              <a:lnSpc>
                <a:spcPct val="101800"/>
              </a:lnSpc>
            </a:pPr>
            <a:r>
              <a:rPr sz="941" spc="-4" dirty="0">
                <a:latin typeface="Calibri"/>
                <a:cs typeface="Calibri"/>
              </a:rPr>
              <a:t>O</a:t>
            </a:r>
            <a:r>
              <a:rPr sz="941" spc="4" dirty="0">
                <a:latin typeface="Calibri"/>
                <a:cs typeface="Calibri"/>
              </a:rPr>
              <a:t>t</a:t>
            </a:r>
            <a:r>
              <a:rPr sz="941" spc="-9" dirty="0">
                <a:latin typeface="Calibri"/>
                <a:cs typeface="Calibri"/>
              </a:rPr>
              <a:t>h</a:t>
            </a:r>
            <a:r>
              <a:rPr sz="941" dirty="0">
                <a:latin typeface="Calibri"/>
                <a:cs typeface="Calibri"/>
              </a:rPr>
              <a:t>ers</a:t>
            </a:r>
            <a:r>
              <a:rPr sz="941" dirty="0">
                <a:latin typeface="Times New Roman"/>
                <a:cs typeface="Times New Roman"/>
              </a:rPr>
              <a:t> </a:t>
            </a:r>
            <a:r>
              <a:rPr sz="941" dirty="0">
                <a:latin typeface="Calibri"/>
                <a:cs typeface="Calibri"/>
              </a:rPr>
              <a:t>9,656</a:t>
            </a:r>
            <a:r>
              <a:rPr sz="941" spc="-4" dirty="0">
                <a:latin typeface="Calibri"/>
                <a:cs typeface="Calibri"/>
              </a:rPr>
              <a:t>.</a:t>
            </a:r>
            <a:r>
              <a:rPr sz="941" dirty="0">
                <a:latin typeface="Calibri"/>
                <a:cs typeface="Calibri"/>
              </a:rPr>
              <a:t>8</a:t>
            </a:r>
            <a:endParaRPr sz="941">
              <a:latin typeface="Calibri"/>
              <a:cs typeface="Calibri"/>
            </a:endParaRPr>
          </a:p>
          <a:p>
            <a:pPr marL="44524">
              <a:spcBef>
                <a:spcPts val="17"/>
              </a:spcBef>
            </a:pPr>
            <a:r>
              <a:rPr sz="941" dirty="0">
                <a:latin typeface="Calibri"/>
                <a:cs typeface="Calibri"/>
              </a:rPr>
              <a:t>10</a:t>
            </a:r>
            <a:r>
              <a:rPr sz="941" spc="-4" dirty="0">
                <a:latin typeface="Calibri"/>
                <a:cs typeface="Calibri"/>
              </a:rPr>
              <a:t>.</a:t>
            </a:r>
            <a:r>
              <a:rPr sz="941" dirty="0">
                <a:latin typeface="Calibri"/>
                <a:cs typeface="Calibri"/>
              </a:rPr>
              <a:t>1%</a:t>
            </a:r>
            <a:endParaRPr sz="941">
              <a:latin typeface="Calibri"/>
              <a:cs typeface="Calibri"/>
            </a:endParaRPr>
          </a:p>
        </p:txBody>
      </p:sp>
      <p:sp>
        <p:nvSpPr>
          <p:cNvPr id="12" name="object 12"/>
          <p:cNvSpPr txBox="1"/>
          <p:nvPr/>
        </p:nvSpPr>
        <p:spPr>
          <a:xfrm>
            <a:off x="3471820" y="5780575"/>
            <a:ext cx="5438617" cy="498470"/>
          </a:xfrm>
          <a:prstGeom prst="rect">
            <a:avLst/>
          </a:prstGeom>
        </p:spPr>
        <p:txBody>
          <a:bodyPr vert="horz" wrap="square" lIns="0" tIns="0" rIns="0" bIns="0" rtlCol="0">
            <a:spAutoFit/>
          </a:bodyPr>
          <a:lstStyle/>
          <a:p>
            <a:pPr marL="10860"/>
            <a:r>
              <a:rPr sz="941" dirty="0">
                <a:latin typeface="Arial Unicode MS"/>
                <a:cs typeface="Arial Unicode MS"/>
              </a:rPr>
              <a:t>（</a:t>
            </a:r>
            <a:r>
              <a:rPr sz="941" spc="-4" dirty="0">
                <a:latin typeface="Times New Roman"/>
                <a:cs typeface="Times New Roman"/>
              </a:rPr>
              <a:t>N</a:t>
            </a:r>
            <a:r>
              <a:rPr sz="941" dirty="0">
                <a:latin typeface="Times New Roman"/>
                <a:cs typeface="Times New Roman"/>
              </a:rPr>
              <a:t>ot</a:t>
            </a:r>
            <a:r>
              <a:rPr sz="941" spc="4" dirty="0">
                <a:latin typeface="Times New Roman"/>
                <a:cs typeface="Times New Roman"/>
              </a:rPr>
              <a:t>e</a:t>
            </a:r>
            <a:r>
              <a:rPr sz="941" spc="-4" dirty="0">
                <a:latin typeface="Times New Roman"/>
                <a:cs typeface="Times New Roman"/>
              </a:rPr>
              <a:t>1</a:t>
            </a:r>
            <a:r>
              <a:rPr sz="941" dirty="0">
                <a:latin typeface="Arial Unicode MS"/>
                <a:cs typeface="Arial Unicode MS"/>
              </a:rPr>
              <a:t>）</a:t>
            </a:r>
            <a:r>
              <a:rPr sz="941" spc="-9" dirty="0">
                <a:latin typeface="Times New Roman"/>
                <a:cs typeface="Times New Roman"/>
              </a:rPr>
              <a:t>F</a:t>
            </a:r>
            <a:r>
              <a:rPr sz="941" spc="9" dirty="0">
                <a:latin typeface="Times New Roman"/>
                <a:cs typeface="Times New Roman"/>
              </a:rPr>
              <a:t>i</a:t>
            </a:r>
            <a:r>
              <a:rPr sz="941" spc="-13" dirty="0">
                <a:latin typeface="Times New Roman"/>
                <a:cs typeface="Times New Roman"/>
              </a:rPr>
              <a:t>g</a:t>
            </a:r>
            <a:r>
              <a:rPr sz="941" dirty="0">
                <a:latin typeface="Times New Roman"/>
                <a:cs typeface="Times New Roman"/>
              </a:rPr>
              <a:t>u</a:t>
            </a:r>
            <a:r>
              <a:rPr sz="941" spc="-4" dirty="0">
                <a:latin typeface="Times New Roman"/>
                <a:cs typeface="Times New Roman"/>
              </a:rPr>
              <a:t>r</a:t>
            </a:r>
            <a:r>
              <a:rPr sz="941" spc="4" dirty="0">
                <a:latin typeface="Times New Roman"/>
                <a:cs typeface="Times New Roman"/>
              </a:rPr>
              <a:t>e</a:t>
            </a:r>
            <a:r>
              <a:rPr sz="941" dirty="0">
                <a:latin typeface="Times New Roman"/>
                <a:cs typeface="Times New Roman"/>
              </a:rPr>
              <a:t>s</a:t>
            </a:r>
            <a:r>
              <a:rPr sz="941" spc="-38" dirty="0">
                <a:latin typeface="Times New Roman"/>
                <a:cs typeface="Times New Roman"/>
              </a:rPr>
              <a:t> </a:t>
            </a:r>
            <a:r>
              <a:rPr sz="941" spc="-17" dirty="0">
                <a:latin typeface="Times New Roman"/>
                <a:cs typeface="Times New Roman"/>
              </a:rPr>
              <a:t>m</a:t>
            </a:r>
            <a:r>
              <a:rPr sz="941" spc="-4" dirty="0">
                <a:latin typeface="Times New Roman"/>
                <a:cs typeface="Times New Roman"/>
              </a:rPr>
              <a:t>a</a:t>
            </a:r>
            <a:r>
              <a:rPr sz="941" dirty="0">
                <a:latin typeface="Times New Roman"/>
                <a:cs typeface="Times New Roman"/>
              </a:rPr>
              <a:t>y not</a:t>
            </a:r>
            <a:r>
              <a:rPr sz="941" spc="-9" dirty="0">
                <a:latin typeface="Times New Roman"/>
                <a:cs typeface="Times New Roman"/>
              </a:rPr>
              <a:t> </a:t>
            </a:r>
            <a:r>
              <a:rPr sz="941" spc="4" dirty="0">
                <a:latin typeface="Times New Roman"/>
                <a:cs typeface="Times New Roman"/>
              </a:rPr>
              <a:t>a</a:t>
            </a:r>
            <a:r>
              <a:rPr sz="941" dirty="0">
                <a:latin typeface="Times New Roman"/>
                <a:cs typeface="Times New Roman"/>
              </a:rPr>
              <a:t>dd</a:t>
            </a:r>
            <a:r>
              <a:rPr sz="941" spc="-9" dirty="0">
                <a:latin typeface="Times New Roman"/>
                <a:cs typeface="Times New Roman"/>
              </a:rPr>
              <a:t> </a:t>
            </a:r>
            <a:r>
              <a:rPr sz="941" dirty="0">
                <a:latin typeface="Times New Roman"/>
                <a:cs typeface="Times New Roman"/>
              </a:rPr>
              <a:t>up to</a:t>
            </a:r>
            <a:r>
              <a:rPr sz="941" spc="-9" dirty="0">
                <a:latin typeface="Times New Roman"/>
                <a:cs typeface="Times New Roman"/>
              </a:rPr>
              <a:t> </a:t>
            </a:r>
            <a:r>
              <a:rPr sz="941" dirty="0">
                <a:latin typeface="Times New Roman"/>
                <a:cs typeface="Times New Roman"/>
              </a:rPr>
              <a:t>the</a:t>
            </a:r>
            <a:r>
              <a:rPr sz="941" spc="-13" dirty="0">
                <a:latin typeface="Times New Roman"/>
                <a:cs typeface="Times New Roman"/>
              </a:rPr>
              <a:t> </a:t>
            </a:r>
            <a:r>
              <a:rPr sz="941" dirty="0">
                <a:latin typeface="Times New Roman"/>
                <a:cs typeface="Times New Roman"/>
              </a:rPr>
              <a:t>tot</a:t>
            </a:r>
            <a:r>
              <a:rPr sz="941" spc="4" dirty="0">
                <a:latin typeface="Times New Roman"/>
                <a:cs typeface="Times New Roman"/>
              </a:rPr>
              <a:t>a</a:t>
            </a:r>
            <a:r>
              <a:rPr sz="941" spc="-9" dirty="0">
                <a:latin typeface="Times New Roman"/>
                <a:cs typeface="Times New Roman"/>
              </a:rPr>
              <a:t>l</a:t>
            </a:r>
            <a:r>
              <a:rPr sz="941" dirty="0">
                <a:latin typeface="Times New Roman"/>
                <a:cs typeface="Times New Roman"/>
              </a:rPr>
              <a:t>s</a:t>
            </a:r>
            <a:r>
              <a:rPr sz="941" spc="-30" dirty="0">
                <a:latin typeface="Times New Roman"/>
                <a:cs typeface="Times New Roman"/>
              </a:rPr>
              <a:t> </a:t>
            </a:r>
            <a:r>
              <a:rPr sz="941" dirty="0">
                <a:latin typeface="Times New Roman"/>
                <a:cs typeface="Times New Roman"/>
              </a:rPr>
              <a:t>due</a:t>
            </a:r>
            <a:r>
              <a:rPr sz="941" spc="-13" dirty="0">
                <a:latin typeface="Times New Roman"/>
                <a:cs typeface="Times New Roman"/>
              </a:rPr>
              <a:t> </a:t>
            </a:r>
            <a:r>
              <a:rPr sz="941" spc="9" dirty="0">
                <a:latin typeface="Times New Roman"/>
                <a:cs typeface="Times New Roman"/>
              </a:rPr>
              <a:t>t</a:t>
            </a:r>
            <a:r>
              <a:rPr sz="941" dirty="0">
                <a:latin typeface="Times New Roman"/>
                <a:cs typeface="Times New Roman"/>
              </a:rPr>
              <a:t>o</a:t>
            </a:r>
            <a:r>
              <a:rPr sz="941" spc="-9" dirty="0">
                <a:latin typeface="Times New Roman"/>
                <a:cs typeface="Times New Roman"/>
              </a:rPr>
              <a:t> </a:t>
            </a:r>
            <a:r>
              <a:rPr sz="941" spc="-4" dirty="0">
                <a:latin typeface="Times New Roman"/>
                <a:cs typeface="Times New Roman"/>
              </a:rPr>
              <a:t>r</a:t>
            </a:r>
            <a:r>
              <a:rPr sz="941" dirty="0">
                <a:latin typeface="Times New Roman"/>
                <a:cs typeface="Times New Roman"/>
              </a:rPr>
              <a:t>oundin</a:t>
            </a:r>
            <a:r>
              <a:rPr sz="941" spc="-13" dirty="0">
                <a:latin typeface="Times New Roman"/>
                <a:cs typeface="Times New Roman"/>
              </a:rPr>
              <a:t>g</a:t>
            </a:r>
            <a:r>
              <a:rPr sz="941" dirty="0">
                <a:latin typeface="Times New Roman"/>
                <a:cs typeface="Times New Roman"/>
              </a:rPr>
              <a:t>.</a:t>
            </a:r>
          </a:p>
          <a:p>
            <a:pPr marL="10860">
              <a:spcBef>
                <a:spcPts val="513"/>
              </a:spcBef>
            </a:pPr>
            <a:r>
              <a:rPr sz="941" dirty="0">
                <a:latin typeface="Arial Unicode MS"/>
                <a:cs typeface="Arial Unicode MS"/>
              </a:rPr>
              <a:t>（</a:t>
            </a:r>
            <a:r>
              <a:rPr sz="941" spc="-4" dirty="0">
                <a:latin typeface="Times New Roman"/>
                <a:cs typeface="Times New Roman"/>
              </a:rPr>
              <a:t>N</a:t>
            </a:r>
            <a:r>
              <a:rPr sz="941" dirty="0">
                <a:latin typeface="Times New Roman"/>
                <a:cs typeface="Times New Roman"/>
              </a:rPr>
              <a:t>ot</a:t>
            </a:r>
            <a:r>
              <a:rPr sz="941" spc="4" dirty="0">
                <a:latin typeface="Times New Roman"/>
                <a:cs typeface="Times New Roman"/>
              </a:rPr>
              <a:t>e</a:t>
            </a:r>
            <a:r>
              <a:rPr sz="941" spc="-4" dirty="0">
                <a:latin typeface="Times New Roman"/>
                <a:cs typeface="Times New Roman"/>
              </a:rPr>
              <a:t>2</a:t>
            </a:r>
            <a:r>
              <a:rPr sz="941" dirty="0">
                <a:latin typeface="Arial Unicode MS"/>
                <a:cs typeface="Arial Unicode MS"/>
              </a:rPr>
              <a:t>）</a:t>
            </a:r>
            <a:r>
              <a:rPr sz="941" spc="9" dirty="0">
                <a:latin typeface="Times New Roman"/>
                <a:cs typeface="Times New Roman"/>
              </a:rPr>
              <a:t>T</a:t>
            </a:r>
            <a:r>
              <a:rPr sz="941" dirty="0">
                <a:latin typeface="Times New Roman"/>
                <a:cs typeface="Times New Roman"/>
              </a:rPr>
              <a:t>he</a:t>
            </a:r>
            <a:r>
              <a:rPr sz="941" spc="-34" dirty="0">
                <a:latin typeface="Times New Roman"/>
                <a:cs typeface="Times New Roman"/>
              </a:rPr>
              <a:t> </a:t>
            </a:r>
            <a:r>
              <a:rPr sz="941" spc="4" dirty="0">
                <a:latin typeface="Times New Roman"/>
                <a:cs typeface="Times New Roman"/>
              </a:rPr>
              <a:t>r</a:t>
            </a:r>
            <a:r>
              <a:rPr sz="941" spc="-4" dirty="0">
                <a:latin typeface="Times New Roman"/>
                <a:cs typeface="Times New Roman"/>
              </a:rPr>
              <a:t>a</a:t>
            </a:r>
            <a:r>
              <a:rPr sz="941" spc="9" dirty="0">
                <a:latin typeface="Times New Roman"/>
                <a:cs typeface="Times New Roman"/>
              </a:rPr>
              <a:t>t</a:t>
            </a:r>
            <a:r>
              <a:rPr sz="941" dirty="0">
                <a:latin typeface="Times New Roman"/>
                <a:cs typeface="Times New Roman"/>
              </a:rPr>
              <a:t>io</a:t>
            </a:r>
            <a:r>
              <a:rPr sz="941" spc="-38" dirty="0">
                <a:latin typeface="Times New Roman"/>
                <a:cs typeface="Times New Roman"/>
              </a:rPr>
              <a:t> </a:t>
            </a:r>
            <a:r>
              <a:rPr sz="941" dirty="0">
                <a:latin typeface="Times New Roman"/>
                <a:cs typeface="Times New Roman"/>
              </a:rPr>
              <a:t>of</a:t>
            </a:r>
            <a:r>
              <a:rPr sz="941" spc="-13" dirty="0">
                <a:latin typeface="Times New Roman"/>
                <a:cs typeface="Times New Roman"/>
              </a:rPr>
              <a:t> </a:t>
            </a:r>
            <a:r>
              <a:rPr sz="941" dirty="0">
                <a:latin typeface="Times New Roman"/>
                <a:cs typeface="Times New Roman"/>
              </a:rPr>
              <a:t>So</a:t>
            </a:r>
            <a:r>
              <a:rPr sz="941" spc="-4" dirty="0">
                <a:latin typeface="Times New Roman"/>
                <a:cs typeface="Times New Roman"/>
              </a:rPr>
              <a:t>c</a:t>
            </a:r>
            <a:r>
              <a:rPr sz="941" spc="9" dirty="0">
                <a:latin typeface="Times New Roman"/>
                <a:cs typeface="Times New Roman"/>
              </a:rPr>
              <a:t>i</a:t>
            </a:r>
            <a:r>
              <a:rPr sz="941" spc="-4" dirty="0">
                <a:latin typeface="Times New Roman"/>
                <a:cs typeface="Times New Roman"/>
              </a:rPr>
              <a:t>a</a:t>
            </a:r>
            <a:r>
              <a:rPr sz="941" dirty="0">
                <a:latin typeface="Times New Roman"/>
                <a:cs typeface="Times New Roman"/>
              </a:rPr>
              <a:t>l</a:t>
            </a:r>
            <a:r>
              <a:rPr sz="941" spc="-17" dirty="0">
                <a:latin typeface="Times New Roman"/>
                <a:cs typeface="Times New Roman"/>
              </a:rPr>
              <a:t> </a:t>
            </a:r>
            <a:r>
              <a:rPr sz="941" dirty="0">
                <a:latin typeface="Times New Roman"/>
                <a:cs typeface="Times New Roman"/>
              </a:rPr>
              <a:t>S</a:t>
            </a:r>
            <a:r>
              <a:rPr sz="941" spc="-4" dirty="0">
                <a:latin typeface="Times New Roman"/>
                <a:cs typeface="Times New Roman"/>
              </a:rPr>
              <a:t>e</a:t>
            </a:r>
            <a:r>
              <a:rPr sz="941" spc="4" dirty="0">
                <a:latin typeface="Times New Roman"/>
                <a:cs typeface="Times New Roman"/>
              </a:rPr>
              <a:t>c</a:t>
            </a:r>
            <a:r>
              <a:rPr sz="941" dirty="0">
                <a:latin typeface="Times New Roman"/>
                <a:cs typeface="Times New Roman"/>
              </a:rPr>
              <a:t>u</a:t>
            </a:r>
            <a:r>
              <a:rPr sz="941" spc="-4" dirty="0">
                <a:latin typeface="Times New Roman"/>
                <a:cs typeface="Times New Roman"/>
              </a:rPr>
              <a:t>r</a:t>
            </a:r>
            <a:r>
              <a:rPr sz="941" spc="9" dirty="0">
                <a:latin typeface="Times New Roman"/>
                <a:cs typeface="Times New Roman"/>
              </a:rPr>
              <a:t>i</a:t>
            </a:r>
            <a:r>
              <a:rPr sz="941" spc="-9" dirty="0">
                <a:latin typeface="Times New Roman"/>
                <a:cs typeface="Times New Roman"/>
              </a:rPr>
              <a:t>t</a:t>
            </a:r>
            <a:r>
              <a:rPr sz="941" dirty="0">
                <a:latin typeface="Times New Roman"/>
                <a:cs typeface="Times New Roman"/>
              </a:rPr>
              <a:t>y</a:t>
            </a:r>
            <a:r>
              <a:rPr sz="941" spc="-30" dirty="0">
                <a:latin typeface="Times New Roman"/>
                <a:cs typeface="Times New Roman"/>
              </a:rPr>
              <a:t> </a:t>
            </a:r>
            <a:r>
              <a:rPr sz="941" spc="-4" dirty="0">
                <a:latin typeface="Times New Roman"/>
                <a:cs typeface="Times New Roman"/>
              </a:rPr>
              <a:t>e</a:t>
            </a:r>
            <a:r>
              <a:rPr sz="941" dirty="0">
                <a:latin typeface="Times New Roman"/>
                <a:cs typeface="Times New Roman"/>
              </a:rPr>
              <a:t>xp</a:t>
            </a:r>
            <a:r>
              <a:rPr sz="941" spc="4" dirty="0">
                <a:latin typeface="Times New Roman"/>
                <a:cs typeface="Times New Roman"/>
              </a:rPr>
              <a:t>e</a:t>
            </a:r>
            <a:r>
              <a:rPr sz="941" dirty="0">
                <a:latin typeface="Times New Roman"/>
                <a:cs typeface="Times New Roman"/>
              </a:rPr>
              <a:t>ns</a:t>
            </a:r>
            <a:r>
              <a:rPr sz="941" spc="-4" dirty="0">
                <a:latin typeface="Times New Roman"/>
                <a:cs typeface="Times New Roman"/>
              </a:rPr>
              <a:t>e</a:t>
            </a:r>
            <a:r>
              <a:rPr sz="941" dirty="0">
                <a:latin typeface="Times New Roman"/>
                <a:cs typeface="Times New Roman"/>
              </a:rPr>
              <a:t>s</a:t>
            </a:r>
            <a:r>
              <a:rPr sz="941" spc="-30" dirty="0">
                <a:latin typeface="Times New Roman"/>
                <a:cs typeface="Times New Roman"/>
              </a:rPr>
              <a:t> </a:t>
            </a:r>
            <a:r>
              <a:rPr sz="941" spc="9" dirty="0">
                <a:latin typeface="Times New Roman"/>
                <a:cs typeface="Times New Roman"/>
              </a:rPr>
              <a:t>t</a:t>
            </a:r>
            <a:r>
              <a:rPr sz="941" dirty="0">
                <a:latin typeface="Times New Roman"/>
                <a:cs typeface="Times New Roman"/>
              </a:rPr>
              <a:t>o</a:t>
            </a:r>
            <a:r>
              <a:rPr sz="941" spc="-30" dirty="0">
                <a:latin typeface="Times New Roman"/>
                <a:cs typeface="Times New Roman"/>
              </a:rPr>
              <a:t> </a:t>
            </a:r>
            <a:r>
              <a:rPr sz="941" spc="-4" dirty="0">
                <a:latin typeface="Times New Roman"/>
                <a:cs typeface="Times New Roman"/>
              </a:rPr>
              <a:t>G</a:t>
            </a:r>
            <a:r>
              <a:rPr sz="941" spc="4" dirty="0">
                <a:latin typeface="Times New Roman"/>
                <a:cs typeface="Times New Roman"/>
              </a:rPr>
              <a:t>e</a:t>
            </a:r>
            <a:r>
              <a:rPr sz="941" dirty="0">
                <a:latin typeface="Times New Roman"/>
                <a:cs typeface="Times New Roman"/>
              </a:rPr>
              <a:t>n</a:t>
            </a:r>
            <a:r>
              <a:rPr sz="941" spc="-4" dirty="0">
                <a:latin typeface="Times New Roman"/>
                <a:cs typeface="Times New Roman"/>
              </a:rPr>
              <a:t>e</a:t>
            </a:r>
            <a:r>
              <a:rPr sz="941" spc="4" dirty="0">
                <a:latin typeface="Times New Roman"/>
                <a:cs typeface="Times New Roman"/>
              </a:rPr>
              <a:t>ra</a:t>
            </a:r>
            <a:r>
              <a:rPr sz="941" dirty="0">
                <a:latin typeface="Times New Roman"/>
                <a:cs typeface="Times New Roman"/>
              </a:rPr>
              <a:t>l</a:t>
            </a:r>
            <a:r>
              <a:rPr sz="941" spc="-17" dirty="0">
                <a:latin typeface="Times New Roman"/>
                <a:cs typeface="Times New Roman"/>
              </a:rPr>
              <a:t> </a:t>
            </a:r>
            <a:r>
              <a:rPr sz="941" spc="-13" dirty="0">
                <a:latin typeface="Times New Roman"/>
                <a:cs typeface="Times New Roman"/>
              </a:rPr>
              <a:t>E</a:t>
            </a:r>
            <a:r>
              <a:rPr sz="941" dirty="0">
                <a:latin typeface="Times New Roman"/>
                <a:cs typeface="Times New Roman"/>
              </a:rPr>
              <a:t>xp</a:t>
            </a:r>
            <a:r>
              <a:rPr sz="941" spc="4" dirty="0">
                <a:latin typeface="Times New Roman"/>
                <a:cs typeface="Times New Roman"/>
              </a:rPr>
              <a:t>e</a:t>
            </a:r>
            <a:r>
              <a:rPr sz="941" dirty="0">
                <a:latin typeface="Times New Roman"/>
                <a:cs typeface="Times New Roman"/>
              </a:rPr>
              <a:t>ndi</a:t>
            </a:r>
            <a:r>
              <a:rPr sz="941" spc="9" dirty="0">
                <a:latin typeface="Times New Roman"/>
                <a:cs typeface="Times New Roman"/>
              </a:rPr>
              <a:t>t</a:t>
            </a:r>
            <a:r>
              <a:rPr sz="941" dirty="0">
                <a:latin typeface="Times New Roman"/>
                <a:cs typeface="Times New Roman"/>
              </a:rPr>
              <a:t>u</a:t>
            </a:r>
            <a:r>
              <a:rPr sz="941" spc="-13" dirty="0">
                <a:latin typeface="Times New Roman"/>
                <a:cs typeface="Times New Roman"/>
              </a:rPr>
              <a:t>r</a:t>
            </a:r>
            <a:r>
              <a:rPr sz="941" spc="4" dirty="0">
                <a:latin typeface="Times New Roman"/>
                <a:cs typeface="Times New Roman"/>
              </a:rPr>
              <a:t>e</a:t>
            </a:r>
            <a:r>
              <a:rPr sz="941" spc="-13" dirty="0">
                <a:latin typeface="Times New Roman"/>
                <a:cs typeface="Times New Roman"/>
              </a:rPr>
              <a:t>s</a:t>
            </a:r>
            <a:r>
              <a:rPr sz="941" spc="-4" dirty="0">
                <a:latin typeface="Times New Roman"/>
                <a:cs typeface="Times New Roman"/>
              </a:rPr>
              <a:t>*</a:t>
            </a:r>
            <a:r>
              <a:rPr sz="941" dirty="0">
                <a:latin typeface="Arial Unicode MS"/>
                <a:cs typeface="Arial Unicode MS"/>
              </a:rPr>
              <a:t>：</a:t>
            </a:r>
            <a:r>
              <a:rPr sz="941" dirty="0">
                <a:latin typeface="Times New Roman"/>
                <a:cs typeface="Times New Roman"/>
              </a:rPr>
              <a:t>5</a:t>
            </a:r>
            <a:r>
              <a:rPr sz="941" spc="-13" dirty="0">
                <a:latin typeface="Times New Roman"/>
                <a:cs typeface="Times New Roman"/>
              </a:rPr>
              <a:t>4</a:t>
            </a:r>
            <a:r>
              <a:rPr sz="941" dirty="0">
                <a:latin typeface="Times New Roman"/>
                <a:cs typeface="Times New Roman"/>
              </a:rPr>
              <a:t>.0%</a:t>
            </a:r>
          </a:p>
          <a:p>
            <a:pPr marL="727605"/>
            <a:r>
              <a:rPr sz="941" dirty="0">
                <a:latin typeface="Times New Roman"/>
                <a:cs typeface="Times New Roman"/>
              </a:rPr>
              <a:t>*</a:t>
            </a:r>
            <a:r>
              <a:rPr sz="941" spc="-4" dirty="0">
                <a:latin typeface="Times New Roman"/>
                <a:cs typeface="Times New Roman"/>
              </a:rPr>
              <a:t>Ge</a:t>
            </a:r>
            <a:r>
              <a:rPr sz="941" dirty="0">
                <a:latin typeface="Times New Roman"/>
                <a:cs typeface="Times New Roman"/>
              </a:rPr>
              <a:t>n</a:t>
            </a:r>
            <a:r>
              <a:rPr sz="941" spc="4" dirty="0">
                <a:latin typeface="Times New Roman"/>
                <a:cs typeface="Times New Roman"/>
              </a:rPr>
              <a:t>er</a:t>
            </a:r>
            <a:r>
              <a:rPr sz="941" spc="-4" dirty="0">
                <a:latin typeface="Times New Roman"/>
                <a:cs typeface="Times New Roman"/>
              </a:rPr>
              <a:t>a</a:t>
            </a:r>
            <a:r>
              <a:rPr sz="941" dirty="0">
                <a:latin typeface="Times New Roman"/>
                <a:cs typeface="Times New Roman"/>
              </a:rPr>
              <a:t>l</a:t>
            </a:r>
            <a:r>
              <a:rPr sz="941" spc="-26" dirty="0">
                <a:latin typeface="Times New Roman"/>
                <a:cs typeface="Times New Roman"/>
              </a:rPr>
              <a:t> </a:t>
            </a:r>
            <a:r>
              <a:rPr sz="941" spc="-4" dirty="0">
                <a:latin typeface="Times New Roman"/>
                <a:cs typeface="Times New Roman"/>
              </a:rPr>
              <a:t>E</a:t>
            </a:r>
            <a:r>
              <a:rPr sz="941" dirty="0">
                <a:latin typeface="Times New Roman"/>
                <a:cs typeface="Times New Roman"/>
              </a:rPr>
              <a:t>xp</a:t>
            </a:r>
            <a:r>
              <a:rPr sz="941" spc="4" dirty="0">
                <a:latin typeface="Times New Roman"/>
                <a:cs typeface="Times New Roman"/>
              </a:rPr>
              <a:t>e</a:t>
            </a:r>
            <a:r>
              <a:rPr sz="941" dirty="0">
                <a:latin typeface="Times New Roman"/>
                <a:cs typeface="Times New Roman"/>
              </a:rPr>
              <a:t>nditu</a:t>
            </a:r>
            <a:r>
              <a:rPr sz="941" spc="4" dirty="0">
                <a:latin typeface="Times New Roman"/>
                <a:cs typeface="Times New Roman"/>
              </a:rPr>
              <a:t>r</a:t>
            </a:r>
            <a:r>
              <a:rPr sz="941" spc="-17" dirty="0">
                <a:latin typeface="Times New Roman"/>
                <a:cs typeface="Times New Roman"/>
              </a:rPr>
              <a:t>e</a:t>
            </a:r>
            <a:r>
              <a:rPr sz="941" dirty="0">
                <a:latin typeface="Times New Roman"/>
                <a:cs typeface="Times New Roman"/>
              </a:rPr>
              <a:t>s</a:t>
            </a:r>
            <a:r>
              <a:rPr sz="941" spc="-30" dirty="0">
                <a:latin typeface="Times New Roman"/>
                <a:cs typeface="Times New Roman"/>
              </a:rPr>
              <a:t> </a:t>
            </a:r>
            <a:r>
              <a:rPr sz="941" spc="4" dirty="0">
                <a:latin typeface="Times New Roman"/>
                <a:cs typeface="Times New Roman"/>
              </a:rPr>
              <a:t>e</a:t>
            </a:r>
            <a:r>
              <a:rPr sz="941" dirty="0">
                <a:latin typeface="Times New Roman"/>
                <a:cs typeface="Times New Roman"/>
              </a:rPr>
              <a:t>qu</a:t>
            </a:r>
            <a:r>
              <a:rPr sz="941" spc="-4" dirty="0">
                <a:latin typeface="Times New Roman"/>
                <a:cs typeface="Times New Roman"/>
              </a:rPr>
              <a:t>a</a:t>
            </a:r>
            <a:r>
              <a:rPr sz="941" dirty="0">
                <a:latin typeface="Times New Roman"/>
                <a:cs typeface="Times New Roman"/>
              </a:rPr>
              <a:t>ls</a:t>
            </a:r>
            <a:r>
              <a:rPr sz="941" spc="-30" dirty="0">
                <a:latin typeface="Times New Roman"/>
                <a:cs typeface="Times New Roman"/>
              </a:rPr>
              <a:t> </a:t>
            </a:r>
            <a:r>
              <a:rPr sz="941" spc="9" dirty="0">
                <a:latin typeface="Times New Roman"/>
                <a:cs typeface="Times New Roman"/>
              </a:rPr>
              <a:t>t</a:t>
            </a:r>
            <a:r>
              <a:rPr sz="941" dirty="0">
                <a:latin typeface="Times New Roman"/>
                <a:cs typeface="Times New Roman"/>
              </a:rPr>
              <a:t>o</a:t>
            </a:r>
            <a:r>
              <a:rPr sz="941" spc="-9" dirty="0">
                <a:latin typeface="Times New Roman"/>
                <a:cs typeface="Times New Roman"/>
              </a:rPr>
              <a:t> </a:t>
            </a:r>
            <a:r>
              <a:rPr sz="941" dirty="0">
                <a:latin typeface="Times New Roman"/>
                <a:cs typeface="Times New Roman"/>
              </a:rPr>
              <a:t>the</a:t>
            </a:r>
            <a:r>
              <a:rPr sz="941" spc="-26" dirty="0">
                <a:latin typeface="Times New Roman"/>
                <a:cs typeface="Times New Roman"/>
              </a:rPr>
              <a:t> </a:t>
            </a:r>
            <a:r>
              <a:rPr sz="941" dirty="0">
                <a:latin typeface="Times New Roman"/>
                <a:cs typeface="Times New Roman"/>
              </a:rPr>
              <a:t>P</a:t>
            </a:r>
            <a:r>
              <a:rPr sz="941" spc="-4" dirty="0">
                <a:latin typeface="Times New Roman"/>
                <a:cs typeface="Times New Roman"/>
              </a:rPr>
              <a:t>r</a:t>
            </a:r>
            <a:r>
              <a:rPr sz="941" spc="9" dirty="0">
                <a:latin typeface="Times New Roman"/>
                <a:cs typeface="Times New Roman"/>
              </a:rPr>
              <a:t>i</a:t>
            </a:r>
            <a:r>
              <a:rPr sz="941" spc="-17" dirty="0">
                <a:latin typeface="Times New Roman"/>
                <a:cs typeface="Times New Roman"/>
              </a:rPr>
              <a:t>m</a:t>
            </a:r>
            <a:r>
              <a:rPr sz="941" spc="-4" dirty="0">
                <a:latin typeface="Times New Roman"/>
                <a:cs typeface="Times New Roman"/>
              </a:rPr>
              <a:t>a</a:t>
            </a:r>
            <a:r>
              <a:rPr sz="941" spc="4" dirty="0">
                <a:latin typeface="Times New Roman"/>
                <a:cs typeface="Times New Roman"/>
              </a:rPr>
              <a:t>r</a:t>
            </a:r>
            <a:r>
              <a:rPr sz="941" dirty="0">
                <a:latin typeface="Times New Roman"/>
                <a:cs typeface="Times New Roman"/>
              </a:rPr>
              <a:t>y</a:t>
            </a:r>
            <a:r>
              <a:rPr sz="941" spc="-21" dirty="0">
                <a:latin typeface="Times New Roman"/>
                <a:cs typeface="Times New Roman"/>
              </a:rPr>
              <a:t> </a:t>
            </a:r>
            <a:r>
              <a:rPr sz="941" spc="-4" dirty="0">
                <a:latin typeface="Times New Roman"/>
                <a:cs typeface="Times New Roman"/>
              </a:rPr>
              <a:t>E</a:t>
            </a:r>
            <a:r>
              <a:rPr sz="941" dirty="0">
                <a:latin typeface="Times New Roman"/>
                <a:cs typeface="Times New Roman"/>
              </a:rPr>
              <a:t>xp</a:t>
            </a:r>
            <a:r>
              <a:rPr sz="941" spc="-4" dirty="0">
                <a:latin typeface="Times New Roman"/>
                <a:cs typeface="Times New Roman"/>
              </a:rPr>
              <a:t>e</a:t>
            </a:r>
            <a:r>
              <a:rPr sz="941" dirty="0">
                <a:latin typeface="Times New Roman"/>
                <a:cs typeface="Times New Roman"/>
              </a:rPr>
              <a:t>ndi</a:t>
            </a:r>
            <a:r>
              <a:rPr sz="941" spc="9" dirty="0">
                <a:latin typeface="Times New Roman"/>
                <a:cs typeface="Times New Roman"/>
              </a:rPr>
              <a:t>t</a:t>
            </a:r>
            <a:r>
              <a:rPr sz="941" dirty="0">
                <a:latin typeface="Times New Roman"/>
                <a:cs typeface="Times New Roman"/>
              </a:rPr>
              <a:t>u</a:t>
            </a:r>
            <a:r>
              <a:rPr sz="941" spc="-13" dirty="0">
                <a:latin typeface="Times New Roman"/>
                <a:cs typeface="Times New Roman"/>
              </a:rPr>
              <a:t>r</a:t>
            </a:r>
            <a:r>
              <a:rPr sz="941" dirty="0">
                <a:latin typeface="Times New Roman"/>
                <a:cs typeface="Times New Roman"/>
              </a:rPr>
              <a:t>e</a:t>
            </a:r>
            <a:r>
              <a:rPr sz="941" spc="-34" dirty="0">
                <a:latin typeface="Times New Roman"/>
                <a:cs typeface="Times New Roman"/>
              </a:rPr>
              <a:t> </a:t>
            </a:r>
            <a:r>
              <a:rPr sz="941" spc="-17" dirty="0">
                <a:latin typeface="Times New Roman"/>
                <a:cs typeface="Times New Roman"/>
              </a:rPr>
              <a:t>m</a:t>
            </a:r>
            <a:r>
              <a:rPr sz="941" dirty="0">
                <a:latin typeface="Times New Roman"/>
                <a:cs typeface="Times New Roman"/>
              </a:rPr>
              <a:t>inus</a:t>
            </a:r>
            <a:r>
              <a:rPr sz="941" spc="-9" dirty="0">
                <a:latin typeface="Times New Roman"/>
                <a:cs typeface="Times New Roman"/>
              </a:rPr>
              <a:t> </a:t>
            </a:r>
            <a:r>
              <a:rPr sz="941" spc="-4" dirty="0">
                <a:latin typeface="Times New Roman"/>
                <a:cs typeface="Times New Roman"/>
              </a:rPr>
              <a:t>L</a:t>
            </a:r>
            <a:r>
              <a:rPr sz="941" dirty="0">
                <a:latin typeface="Times New Roman"/>
                <a:cs typeface="Times New Roman"/>
              </a:rPr>
              <a:t>o</a:t>
            </a:r>
            <a:r>
              <a:rPr sz="941" spc="-4" dirty="0">
                <a:latin typeface="Times New Roman"/>
                <a:cs typeface="Times New Roman"/>
              </a:rPr>
              <a:t>c</a:t>
            </a:r>
            <a:r>
              <a:rPr sz="941" spc="4" dirty="0">
                <a:latin typeface="Times New Roman"/>
                <a:cs typeface="Times New Roman"/>
              </a:rPr>
              <a:t>a</a:t>
            </a:r>
            <a:r>
              <a:rPr sz="941" dirty="0">
                <a:latin typeface="Times New Roman"/>
                <a:cs typeface="Times New Roman"/>
              </a:rPr>
              <a:t>l</a:t>
            </a:r>
            <a:r>
              <a:rPr sz="941" spc="-17" dirty="0">
                <a:latin typeface="Times New Roman"/>
                <a:cs typeface="Times New Roman"/>
              </a:rPr>
              <a:t> </a:t>
            </a:r>
            <a:r>
              <a:rPr sz="941" spc="-4" dirty="0">
                <a:latin typeface="Times New Roman"/>
                <a:cs typeface="Times New Roman"/>
              </a:rPr>
              <a:t>A</a:t>
            </a:r>
            <a:r>
              <a:rPr sz="941" dirty="0">
                <a:latin typeface="Times New Roman"/>
                <a:cs typeface="Times New Roman"/>
              </a:rPr>
              <a:t>llo</a:t>
            </a:r>
            <a:r>
              <a:rPr sz="941" spc="4" dirty="0">
                <a:latin typeface="Times New Roman"/>
                <a:cs typeface="Times New Roman"/>
              </a:rPr>
              <a:t>c</a:t>
            </a:r>
            <a:r>
              <a:rPr sz="941" spc="-4" dirty="0">
                <a:latin typeface="Times New Roman"/>
                <a:cs typeface="Times New Roman"/>
              </a:rPr>
              <a:t>a</a:t>
            </a:r>
            <a:r>
              <a:rPr sz="941" spc="9" dirty="0">
                <a:latin typeface="Times New Roman"/>
                <a:cs typeface="Times New Roman"/>
              </a:rPr>
              <a:t>t</a:t>
            </a:r>
            <a:r>
              <a:rPr sz="941" spc="-9" dirty="0">
                <a:latin typeface="Times New Roman"/>
                <a:cs typeface="Times New Roman"/>
              </a:rPr>
              <a:t>i</a:t>
            </a:r>
            <a:r>
              <a:rPr sz="941" dirty="0">
                <a:latin typeface="Times New Roman"/>
                <a:cs typeface="Times New Roman"/>
              </a:rPr>
              <a:t>on</a:t>
            </a:r>
            <a:r>
              <a:rPr sz="941" spc="-30" dirty="0">
                <a:latin typeface="Times New Roman"/>
                <a:cs typeface="Times New Roman"/>
              </a:rPr>
              <a:t> </a:t>
            </a:r>
            <a:r>
              <a:rPr sz="941" spc="9" dirty="0">
                <a:latin typeface="Times New Roman"/>
                <a:cs typeface="Times New Roman"/>
              </a:rPr>
              <a:t>T</a:t>
            </a:r>
            <a:r>
              <a:rPr sz="941" spc="-4" dirty="0">
                <a:latin typeface="Times New Roman"/>
                <a:cs typeface="Times New Roman"/>
              </a:rPr>
              <a:t>a</a:t>
            </a:r>
            <a:r>
              <a:rPr sz="941" dirty="0">
                <a:latin typeface="Times New Roman"/>
                <a:cs typeface="Times New Roman"/>
              </a:rPr>
              <a:t>x</a:t>
            </a:r>
            <a:r>
              <a:rPr sz="941" spc="-21" dirty="0">
                <a:latin typeface="Times New Roman"/>
                <a:cs typeface="Times New Roman"/>
              </a:rPr>
              <a:t> </a:t>
            </a:r>
            <a:r>
              <a:rPr sz="941" spc="-4" dirty="0">
                <a:latin typeface="Times New Roman"/>
                <a:cs typeface="Times New Roman"/>
              </a:rPr>
              <a:t>Gr</a:t>
            </a:r>
            <a:r>
              <a:rPr sz="941" spc="4" dirty="0">
                <a:latin typeface="Times New Roman"/>
                <a:cs typeface="Times New Roman"/>
              </a:rPr>
              <a:t>a</a:t>
            </a:r>
            <a:r>
              <a:rPr sz="941" dirty="0">
                <a:latin typeface="Times New Roman"/>
                <a:cs typeface="Times New Roman"/>
              </a:rPr>
              <a:t>nts,</a:t>
            </a:r>
            <a:r>
              <a:rPr sz="941" spc="-21" dirty="0">
                <a:latin typeface="Times New Roman"/>
                <a:cs typeface="Times New Roman"/>
              </a:rPr>
              <a:t> </a:t>
            </a:r>
            <a:r>
              <a:rPr sz="941" spc="4" dirty="0">
                <a:latin typeface="Times New Roman"/>
                <a:cs typeface="Times New Roman"/>
              </a:rPr>
              <a:t>e</a:t>
            </a:r>
            <a:r>
              <a:rPr sz="941" dirty="0">
                <a:latin typeface="Times New Roman"/>
                <a:cs typeface="Times New Roman"/>
              </a:rPr>
              <a:t>t</a:t>
            </a:r>
            <a:r>
              <a:rPr sz="941" spc="4" dirty="0">
                <a:latin typeface="Times New Roman"/>
                <a:cs typeface="Times New Roman"/>
              </a:rPr>
              <a:t>c</a:t>
            </a:r>
            <a:r>
              <a:rPr sz="941" dirty="0">
                <a:latin typeface="Times New Roman"/>
                <a:cs typeface="Times New Roman"/>
              </a:rPr>
              <a:t>.</a:t>
            </a:r>
          </a:p>
        </p:txBody>
      </p:sp>
      <p:sp>
        <p:nvSpPr>
          <p:cNvPr id="14" name="object 14"/>
          <p:cNvSpPr/>
          <p:nvPr/>
        </p:nvSpPr>
        <p:spPr>
          <a:xfrm>
            <a:off x="1924078" y="4630317"/>
            <a:ext cx="102083" cy="1034944"/>
          </a:xfrm>
          <a:custGeom>
            <a:avLst/>
            <a:gdLst/>
            <a:ahLst/>
            <a:cxnLst/>
            <a:rect l="l" t="t" r="r" b="b"/>
            <a:pathLst>
              <a:path w="119379" h="1210310">
                <a:moveTo>
                  <a:pt x="118872" y="0"/>
                </a:moveTo>
                <a:lnTo>
                  <a:pt x="62483" y="13715"/>
                </a:lnTo>
                <a:lnTo>
                  <a:pt x="27431" y="38100"/>
                </a:lnTo>
                <a:lnTo>
                  <a:pt x="6095" y="71627"/>
                </a:lnTo>
                <a:lnTo>
                  <a:pt x="1523" y="92963"/>
                </a:lnTo>
                <a:lnTo>
                  <a:pt x="0" y="102107"/>
                </a:lnTo>
                <a:lnTo>
                  <a:pt x="0" y="1109472"/>
                </a:lnTo>
                <a:lnTo>
                  <a:pt x="1523" y="1120139"/>
                </a:lnTo>
                <a:lnTo>
                  <a:pt x="15239" y="1158239"/>
                </a:lnTo>
                <a:lnTo>
                  <a:pt x="53339" y="1193292"/>
                </a:lnTo>
                <a:lnTo>
                  <a:pt x="96011" y="1208532"/>
                </a:lnTo>
                <a:lnTo>
                  <a:pt x="106679" y="1210056"/>
                </a:lnTo>
                <a:lnTo>
                  <a:pt x="118872" y="1210056"/>
                </a:lnTo>
                <a:lnTo>
                  <a:pt x="118872" y="1200912"/>
                </a:lnTo>
                <a:lnTo>
                  <a:pt x="108203" y="1200912"/>
                </a:lnTo>
                <a:lnTo>
                  <a:pt x="97536" y="1199388"/>
                </a:lnTo>
                <a:lnTo>
                  <a:pt x="57911" y="1185672"/>
                </a:lnTo>
                <a:lnTo>
                  <a:pt x="27431" y="1159764"/>
                </a:lnTo>
                <a:lnTo>
                  <a:pt x="15239" y="1135380"/>
                </a:lnTo>
                <a:lnTo>
                  <a:pt x="12191" y="1127760"/>
                </a:lnTo>
                <a:lnTo>
                  <a:pt x="10667" y="1118616"/>
                </a:lnTo>
                <a:lnTo>
                  <a:pt x="9143" y="1107948"/>
                </a:lnTo>
                <a:lnTo>
                  <a:pt x="9143" y="102107"/>
                </a:lnTo>
                <a:lnTo>
                  <a:pt x="22859" y="57912"/>
                </a:lnTo>
                <a:lnTo>
                  <a:pt x="35051" y="44195"/>
                </a:lnTo>
                <a:lnTo>
                  <a:pt x="41147" y="36575"/>
                </a:lnTo>
                <a:lnTo>
                  <a:pt x="48767" y="32003"/>
                </a:lnTo>
                <a:lnTo>
                  <a:pt x="57911" y="25907"/>
                </a:lnTo>
                <a:lnTo>
                  <a:pt x="76200" y="16763"/>
                </a:lnTo>
                <a:lnTo>
                  <a:pt x="86867" y="13715"/>
                </a:lnTo>
                <a:lnTo>
                  <a:pt x="108203" y="10668"/>
                </a:lnTo>
                <a:lnTo>
                  <a:pt x="118872" y="10668"/>
                </a:lnTo>
                <a:lnTo>
                  <a:pt x="118872" y="0"/>
                </a:lnTo>
                <a:close/>
              </a:path>
            </a:pathLst>
          </a:custGeom>
          <a:solidFill>
            <a:srgbClr val="000000"/>
          </a:solidFill>
        </p:spPr>
        <p:txBody>
          <a:bodyPr wrap="square" lIns="0" tIns="0" rIns="0" bIns="0" rtlCol="0"/>
          <a:lstStyle/>
          <a:p>
            <a:endParaRPr sz="1539"/>
          </a:p>
        </p:txBody>
      </p:sp>
      <p:sp>
        <p:nvSpPr>
          <p:cNvPr id="15" name="object 15"/>
          <p:cNvSpPr/>
          <p:nvPr/>
        </p:nvSpPr>
        <p:spPr>
          <a:xfrm>
            <a:off x="3658614" y="3331044"/>
            <a:ext cx="977387" cy="1305898"/>
          </a:xfrm>
          <a:custGeom>
            <a:avLst/>
            <a:gdLst/>
            <a:ahLst/>
            <a:cxnLst/>
            <a:rect l="l" t="t" r="r" b="b"/>
            <a:pathLst>
              <a:path w="1143000" h="1527175">
                <a:moveTo>
                  <a:pt x="1093398" y="58048"/>
                </a:moveTo>
                <a:lnTo>
                  <a:pt x="0" y="1522476"/>
                </a:lnTo>
                <a:lnTo>
                  <a:pt x="7619" y="1527047"/>
                </a:lnTo>
                <a:lnTo>
                  <a:pt x="1101196" y="63897"/>
                </a:lnTo>
                <a:lnTo>
                  <a:pt x="1093398" y="58048"/>
                </a:lnTo>
                <a:close/>
              </a:path>
              <a:path w="1143000" h="1527175">
                <a:moveTo>
                  <a:pt x="1134133" y="48767"/>
                </a:moveTo>
                <a:lnTo>
                  <a:pt x="1100327" y="48767"/>
                </a:lnTo>
                <a:lnTo>
                  <a:pt x="1107948" y="54863"/>
                </a:lnTo>
                <a:lnTo>
                  <a:pt x="1101196" y="63897"/>
                </a:lnTo>
                <a:lnTo>
                  <a:pt x="1127760" y="83819"/>
                </a:lnTo>
                <a:lnTo>
                  <a:pt x="1134133" y="48767"/>
                </a:lnTo>
                <a:close/>
              </a:path>
              <a:path w="1143000" h="1527175">
                <a:moveTo>
                  <a:pt x="1100327" y="48767"/>
                </a:moveTo>
                <a:lnTo>
                  <a:pt x="1093398" y="58048"/>
                </a:lnTo>
                <a:lnTo>
                  <a:pt x="1101196" y="63897"/>
                </a:lnTo>
                <a:lnTo>
                  <a:pt x="1107948" y="54863"/>
                </a:lnTo>
                <a:lnTo>
                  <a:pt x="1100327" y="48767"/>
                </a:lnTo>
                <a:close/>
              </a:path>
              <a:path w="1143000" h="1527175">
                <a:moveTo>
                  <a:pt x="1143000" y="0"/>
                </a:moveTo>
                <a:lnTo>
                  <a:pt x="1066800" y="38100"/>
                </a:lnTo>
                <a:lnTo>
                  <a:pt x="1093398" y="58048"/>
                </a:lnTo>
                <a:lnTo>
                  <a:pt x="1100327" y="48767"/>
                </a:lnTo>
                <a:lnTo>
                  <a:pt x="1134133" y="48767"/>
                </a:lnTo>
                <a:lnTo>
                  <a:pt x="1143000" y="0"/>
                </a:lnTo>
                <a:close/>
              </a:path>
            </a:pathLst>
          </a:custGeom>
          <a:solidFill>
            <a:srgbClr val="000000"/>
          </a:solidFill>
        </p:spPr>
        <p:txBody>
          <a:bodyPr wrap="square" lIns="0" tIns="0" rIns="0" bIns="0" rtlCol="0"/>
          <a:lstStyle/>
          <a:p>
            <a:endParaRPr sz="1539"/>
          </a:p>
        </p:txBody>
      </p:sp>
      <p:sp>
        <p:nvSpPr>
          <p:cNvPr id="16" name="object 16"/>
          <p:cNvSpPr txBox="1"/>
          <p:nvPr/>
        </p:nvSpPr>
        <p:spPr>
          <a:xfrm>
            <a:off x="5400514" y="2351904"/>
            <a:ext cx="1800564" cy="1185133"/>
          </a:xfrm>
          <a:prstGeom prst="rect">
            <a:avLst/>
          </a:prstGeom>
        </p:spPr>
        <p:txBody>
          <a:bodyPr vert="horz" wrap="square" lIns="0" tIns="0" rIns="0" bIns="0" rtlCol="0">
            <a:spAutoFit/>
          </a:bodyPr>
          <a:lstStyle/>
          <a:p>
            <a:pPr marL="1089778" marR="4344" algn="ctr">
              <a:lnSpc>
                <a:spcPct val="101800"/>
              </a:lnSpc>
            </a:pPr>
            <a:r>
              <a:rPr sz="941" dirty="0">
                <a:latin typeface="Calibri"/>
                <a:cs typeface="Calibri"/>
              </a:rPr>
              <a:t>So</a:t>
            </a:r>
            <a:r>
              <a:rPr sz="941" spc="-4" dirty="0">
                <a:latin typeface="Calibri"/>
                <a:cs typeface="Calibri"/>
              </a:rPr>
              <a:t>c</a:t>
            </a:r>
            <a:r>
              <a:rPr sz="941" dirty="0">
                <a:latin typeface="Calibri"/>
                <a:cs typeface="Calibri"/>
              </a:rPr>
              <a:t>ial</a:t>
            </a:r>
            <a:r>
              <a:rPr sz="941" spc="-30" dirty="0">
                <a:latin typeface="Times New Roman"/>
                <a:cs typeface="Times New Roman"/>
              </a:rPr>
              <a:t> </a:t>
            </a:r>
            <a:r>
              <a:rPr sz="941" spc="-13" dirty="0">
                <a:latin typeface="Calibri"/>
                <a:cs typeface="Calibri"/>
              </a:rPr>
              <a:t>S</a:t>
            </a:r>
            <a:r>
              <a:rPr sz="941" dirty="0">
                <a:latin typeface="Calibri"/>
                <a:cs typeface="Calibri"/>
              </a:rPr>
              <a:t>e</a:t>
            </a:r>
            <a:r>
              <a:rPr sz="941" spc="4" dirty="0">
                <a:latin typeface="Calibri"/>
                <a:cs typeface="Calibri"/>
              </a:rPr>
              <a:t>c</a:t>
            </a:r>
            <a:r>
              <a:rPr sz="941" spc="-9" dirty="0">
                <a:latin typeface="Calibri"/>
                <a:cs typeface="Calibri"/>
              </a:rPr>
              <a:t>u</a:t>
            </a:r>
            <a:r>
              <a:rPr sz="941" dirty="0">
                <a:latin typeface="Calibri"/>
                <a:cs typeface="Calibri"/>
              </a:rPr>
              <a:t>r</a:t>
            </a:r>
            <a:r>
              <a:rPr sz="941" spc="-13" dirty="0">
                <a:latin typeface="Calibri"/>
                <a:cs typeface="Calibri"/>
              </a:rPr>
              <a:t>i</a:t>
            </a:r>
            <a:r>
              <a:rPr sz="941" spc="4" dirty="0">
                <a:latin typeface="Calibri"/>
                <a:cs typeface="Calibri"/>
              </a:rPr>
              <a:t>t</a:t>
            </a:r>
            <a:r>
              <a:rPr sz="941" dirty="0">
                <a:latin typeface="Calibri"/>
                <a:cs typeface="Calibri"/>
              </a:rPr>
              <a:t>y</a:t>
            </a:r>
            <a:r>
              <a:rPr sz="941" dirty="0">
                <a:latin typeface="Times New Roman"/>
                <a:cs typeface="Times New Roman"/>
              </a:rPr>
              <a:t> </a:t>
            </a:r>
            <a:r>
              <a:rPr sz="941" dirty="0">
                <a:latin typeface="Calibri"/>
                <a:cs typeface="Calibri"/>
              </a:rPr>
              <a:t>30,517</a:t>
            </a:r>
            <a:r>
              <a:rPr sz="941" spc="-4" dirty="0">
                <a:latin typeface="Calibri"/>
                <a:cs typeface="Calibri"/>
              </a:rPr>
              <a:t>.</a:t>
            </a:r>
            <a:r>
              <a:rPr sz="941" dirty="0">
                <a:latin typeface="Calibri"/>
                <a:cs typeface="Calibri"/>
              </a:rPr>
              <a:t>5</a:t>
            </a:r>
            <a:endParaRPr sz="941">
              <a:latin typeface="Calibri"/>
              <a:cs typeface="Calibri"/>
            </a:endParaRPr>
          </a:p>
          <a:p>
            <a:pPr marR="203621" algn="r">
              <a:spcBef>
                <a:spcPts val="17"/>
              </a:spcBef>
            </a:pPr>
            <a:r>
              <a:rPr sz="941" dirty="0">
                <a:latin typeface="Calibri"/>
                <a:cs typeface="Calibri"/>
              </a:rPr>
              <a:t>31</a:t>
            </a:r>
            <a:r>
              <a:rPr sz="941" spc="-4" dirty="0">
                <a:latin typeface="Calibri"/>
                <a:cs typeface="Calibri"/>
              </a:rPr>
              <a:t>.</a:t>
            </a:r>
            <a:r>
              <a:rPr sz="941" dirty="0">
                <a:latin typeface="Calibri"/>
                <a:cs typeface="Calibri"/>
              </a:rPr>
              <a:t>8%</a:t>
            </a:r>
            <a:endParaRPr sz="941">
              <a:latin typeface="Calibri"/>
              <a:cs typeface="Calibri"/>
            </a:endParaRPr>
          </a:p>
          <a:p>
            <a:pPr marR="602717" algn="ctr"/>
            <a:r>
              <a:rPr sz="1197" b="1" dirty="0">
                <a:latin typeface="Calibri"/>
                <a:cs typeface="Calibri"/>
              </a:rPr>
              <a:t>G</a:t>
            </a:r>
            <a:r>
              <a:rPr sz="1197" b="1" spc="4" dirty="0">
                <a:latin typeface="Calibri"/>
                <a:cs typeface="Calibri"/>
              </a:rPr>
              <a:t>e</a:t>
            </a:r>
            <a:r>
              <a:rPr sz="1197" b="1" spc="-9" dirty="0">
                <a:latin typeface="Calibri"/>
                <a:cs typeface="Calibri"/>
              </a:rPr>
              <a:t>n</a:t>
            </a:r>
            <a:r>
              <a:rPr sz="1197" b="1" spc="4" dirty="0">
                <a:latin typeface="Calibri"/>
                <a:cs typeface="Calibri"/>
              </a:rPr>
              <a:t>e</a:t>
            </a:r>
            <a:r>
              <a:rPr sz="1197" b="1" spc="-34" dirty="0">
                <a:latin typeface="Calibri"/>
                <a:cs typeface="Calibri"/>
              </a:rPr>
              <a:t>r</a:t>
            </a:r>
            <a:r>
              <a:rPr sz="1197" b="1" spc="-9" dirty="0">
                <a:latin typeface="Calibri"/>
                <a:cs typeface="Calibri"/>
              </a:rPr>
              <a:t>a</a:t>
            </a:r>
            <a:r>
              <a:rPr sz="1197" b="1" dirty="0">
                <a:latin typeface="Calibri"/>
                <a:cs typeface="Calibri"/>
              </a:rPr>
              <a:t>l</a:t>
            </a:r>
            <a:r>
              <a:rPr sz="1197" b="1" spc="-26" dirty="0">
                <a:latin typeface="Calibri"/>
                <a:cs typeface="Calibri"/>
              </a:rPr>
              <a:t> </a:t>
            </a:r>
            <a:r>
              <a:rPr sz="1197" b="1" spc="4" dirty="0">
                <a:latin typeface="Calibri"/>
                <a:cs typeface="Calibri"/>
              </a:rPr>
              <a:t>A</a:t>
            </a:r>
            <a:r>
              <a:rPr sz="1197" b="1" dirty="0">
                <a:latin typeface="Calibri"/>
                <a:cs typeface="Calibri"/>
              </a:rPr>
              <a:t>c</a:t>
            </a:r>
            <a:r>
              <a:rPr sz="1197" b="1" spc="-13" dirty="0">
                <a:latin typeface="Calibri"/>
                <a:cs typeface="Calibri"/>
              </a:rPr>
              <a:t>c</a:t>
            </a:r>
            <a:r>
              <a:rPr sz="1197" b="1" dirty="0">
                <a:latin typeface="Calibri"/>
                <a:cs typeface="Calibri"/>
              </a:rPr>
              <a:t>o</a:t>
            </a:r>
            <a:r>
              <a:rPr sz="1197" b="1" spc="-9" dirty="0">
                <a:latin typeface="Calibri"/>
                <a:cs typeface="Calibri"/>
              </a:rPr>
              <a:t>un</a:t>
            </a:r>
            <a:r>
              <a:rPr sz="1197" b="1" dirty="0">
                <a:latin typeface="Calibri"/>
                <a:cs typeface="Calibri"/>
              </a:rPr>
              <a:t>t</a:t>
            </a:r>
            <a:endParaRPr sz="1197">
              <a:latin typeface="Calibri"/>
              <a:cs typeface="Calibri"/>
            </a:endParaRPr>
          </a:p>
          <a:p>
            <a:pPr marL="10860" marR="611405" algn="ctr">
              <a:spcBef>
                <a:spcPts val="81"/>
              </a:spcBef>
            </a:pPr>
            <a:r>
              <a:rPr sz="1197" b="1" spc="-103" dirty="0">
                <a:latin typeface="Calibri"/>
                <a:cs typeface="Calibri"/>
              </a:rPr>
              <a:t>T</a:t>
            </a:r>
            <a:r>
              <a:rPr sz="1197" b="1" dirty="0">
                <a:latin typeface="Calibri"/>
                <a:cs typeface="Calibri"/>
              </a:rPr>
              <a:t>o</a:t>
            </a:r>
            <a:r>
              <a:rPr sz="1197" b="1" spc="-9" dirty="0">
                <a:latin typeface="Calibri"/>
                <a:cs typeface="Calibri"/>
              </a:rPr>
              <a:t>t</a:t>
            </a:r>
            <a:r>
              <a:rPr sz="1197" b="1" spc="4" dirty="0">
                <a:latin typeface="Calibri"/>
                <a:cs typeface="Calibri"/>
              </a:rPr>
              <a:t>a</a:t>
            </a:r>
            <a:r>
              <a:rPr sz="1197" b="1" dirty="0">
                <a:latin typeface="Calibri"/>
                <a:cs typeface="Calibri"/>
              </a:rPr>
              <a:t>l</a:t>
            </a:r>
            <a:r>
              <a:rPr sz="1197" b="1" spc="-26" dirty="0">
                <a:latin typeface="Calibri"/>
                <a:cs typeface="Calibri"/>
              </a:rPr>
              <a:t> </a:t>
            </a:r>
            <a:r>
              <a:rPr sz="1197" b="1" dirty="0">
                <a:latin typeface="Calibri"/>
                <a:cs typeface="Calibri"/>
              </a:rPr>
              <a:t>Exp</a:t>
            </a:r>
            <a:r>
              <a:rPr sz="1197" b="1" spc="-4" dirty="0">
                <a:latin typeface="Calibri"/>
                <a:cs typeface="Calibri"/>
              </a:rPr>
              <a:t>e</a:t>
            </a:r>
            <a:r>
              <a:rPr sz="1197" b="1" dirty="0">
                <a:latin typeface="Calibri"/>
                <a:cs typeface="Calibri"/>
              </a:rPr>
              <a:t>nd</a:t>
            </a:r>
            <a:r>
              <a:rPr sz="1197" b="1" spc="4" dirty="0">
                <a:latin typeface="Calibri"/>
                <a:cs typeface="Calibri"/>
              </a:rPr>
              <a:t>i</a:t>
            </a:r>
            <a:r>
              <a:rPr sz="1197" b="1" dirty="0">
                <a:latin typeface="Calibri"/>
                <a:cs typeface="Calibri"/>
              </a:rPr>
              <a:t>t</a:t>
            </a:r>
            <a:r>
              <a:rPr sz="1197" b="1" spc="-9" dirty="0">
                <a:latin typeface="Calibri"/>
                <a:cs typeface="Calibri"/>
              </a:rPr>
              <a:t>ur</a:t>
            </a:r>
            <a:r>
              <a:rPr sz="1197" b="1" spc="-17" dirty="0">
                <a:latin typeface="Calibri"/>
                <a:cs typeface="Calibri"/>
              </a:rPr>
              <a:t>e</a:t>
            </a:r>
            <a:r>
              <a:rPr sz="1197" b="1" dirty="0">
                <a:latin typeface="Calibri"/>
                <a:cs typeface="Calibri"/>
              </a:rPr>
              <a:t>s </a:t>
            </a:r>
            <a:r>
              <a:rPr sz="1197" b="1" spc="-9" dirty="0">
                <a:latin typeface="Calibri"/>
                <a:cs typeface="Calibri"/>
              </a:rPr>
              <a:t>9</a:t>
            </a:r>
            <a:r>
              <a:rPr sz="1197" b="1" dirty="0">
                <a:latin typeface="Calibri"/>
                <a:cs typeface="Calibri"/>
              </a:rPr>
              <a:t>5,</a:t>
            </a:r>
            <a:r>
              <a:rPr sz="1197" b="1" spc="-9" dirty="0">
                <a:latin typeface="Calibri"/>
                <a:cs typeface="Calibri"/>
              </a:rPr>
              <a:t>88</a:t>
            </a:r>
            <a:r>
              <a:rPr sz="1197" b="1" dirty="0">
                <a:latin typeface="Calibri"/>
                <a:cs typeface="Calibri"/>
              </a:rPr>
              <a:t>2</a:t>
            </a:r>
            <a:r>
              <a:rPr sz="1197" b="1" spc="-9" dirty="0">
                <a:latin typeface="Calibri"/>
                <a:cs typeface="Calibri"/>
              </a:rPr>
              <a:t>.</a:t>
            </a:r>
            <a:r>
              <a:rPr sz="1197" b="1" dirty="0">
                <a:latin typeface="Calibri"/>
                <a:cs typeface="Calibri"/>
              </a:rPr>
              <a:t>3</a:t>
            </a:r>
            <a:endParaRPr sz="1197">
              <a:latin typeface="Calibri"/>
              <a:cs typeface="Calibri"/>
            </a:endParaRPr>
          </a:p>
          <a:p>
            <a:pPr marR="600545" algn="ctr">
              <a:lnSpc>
                <a:spcPts val="1407"/>
              </a:lnSpc>
            </a:pPr>
            <a:r>
              <a:rPr sz="1197" b="1" spc="-56" dirty="0">
                <a:latin typeface="Verdana"/>
                <a:cs typeface="Verdana"/>
              </a:rPr>
              <a:t>(</a:t>
            </a:r>
            <a:r>
              <a:rPr sz="1197" b="1" spc="-9" dirty="0">
                <a:latin typeface="Calibri"/>
                <a:cs typeface="Calibri"/>
              </a:rPr>
              <a:t>1</a:t>
            </a:r>
            <a:r>
              <a:rPr sz="1197" b="1" dirty="0">
                <a:latin typeface="Calibri"/>
                <a:cs typeface="Calibri"/>
              </a:rPr>
              <a:t>0</a:t>
            </a:r>
            <a:r>
              <a:rPr sz="1197" b="1" spc="-9" dirty="0">
                <a:latin typeface="Calibri"/>
                <a:cs typeface="Calibri"/>
              </a:rPr>
              <a:t>0</a:t>
            </a:r>
            <a:r>
              <a:rPr sz="1197" b="1" dirty="0">
                <a:latin typeface="Calibri"/>
                <a:cs typeface="Calibri"/>
              </a:rPr>
              <a:t>.</a:t>
            </a:r>
            <a:r>
              <a:rPr sz="1197" b="1" spc="-9" dirty="0">
                <a:latin typeface="Calibri"/>
                <a:cs typeface="Calibri"/>
              </a:rPr>
              <a:t>0</a:t>
            </a:r>
            <a:r>
              <a:rPr sz="1197" b="1" spc="9" dirty="0">
                <a:latin typeface="Calibri"/>
                <a:cs typeface="Calibri"/>
              </a:rPr>
              <a:t>%</a:t>
            </a:r>
            <a:r>
              <a:rPr sz="1197" b="1" spc="-56" dirty="0">
                <a:latin typeface="Verdana"/>
                <a:cs typeface="Verdana"/>
              </a:rPr>
              <a:t>)</a:t>
            </a:r>
            <a:endParaRPr sz="1197">
              <a:latin typeface="Verdana"/>
              <a:cs typeface="Verdana"/>
            </a:endParaRPr>
          </a:p>
        </p:txBody>
      </p:sp>
      <p:sp>
        <p:nvSpPr>
          <p:cNvPr id="17" name="object 17"/>
          <p:cNvSpPr txBox="1"/>
          <p:nvPr/>
        </p:nvSpPr>
        <p:spPr>
          <a:xfrm>
            <a:off x="4541724" y="2359748"/>
            <a:ext cx="936663" cy="587790"/>
          </a:xfrm>
          <a:prstGeom prst="rect">
            <a:avLst/>
          </a:prstGeom>
        </p:spPr>
        <p:txBody>
          <a:bodyPr vert="horz" wrap="square" lIns="0" tIns="0" rIns="0" bIns="0" rtlCol="0">
            <a:spAutoFit/>
          </a:bodyPr>
          <a:lstStyle/>
          <a:p>
            <a:pPr marL="10860" marR="4344" algn="ctr">
              <a:lnSpc>
                <a:spcPct val="101800"/>
              </a:lnSpc>
            </a:pPr>
            <a:r>
              <a:rPr sz="941" spc="-4" dirty="0">
                <a:latin typeface="Calibri"/>
                <a:cs typeface="Calibri"/>
              </a:rPr>
              <a:t>R</a:t>
            </a:r>
            <a:r>
              <a:rPr sz="941" dirty="0">
                <a:latin typeface="Calibri"/>
                <a:cs typeface="Calibri"/>
              </a:rPr>
              <a:t>e</a:t>
            </a:r>
            <a:r>
              <a:rPr sz="941" spc="4" dirty="0">
                <a:latin typeface="Calibri"/>
                <a:cs typeface="Calibri"/>
              </a:rPr>
              <a:t>d</a:t>
            </a:r>
            <a:r>
              <a:rPr sz="941" dirty="0">
                <a:latin typeface="Calibri"/>
                <a:cs typeface="Calibri"/>
              </a:rPr>
              <a:t>em</a:t>
            </a:r>
            <a:r>
              <a:rPr sz="941" spc="-9" dirty="0">
                <a:latin typeface="Calibri"/>
                <a:cs typeface="Calibri"/>
              </a:rPr>
              <a:t>p</a:t>
            </a:r>
            <a:r>
              <a:rPr sz="941" spc="4" dirty="0">
                <a:latin typeface="Calibri"/>
                <a:cs typeface="Calibri"/>
              </a:rPr>
              <a:t>t</a:t>
            </a:r>
            <a:r>
              <a:rPr sz="941" dirty="0">
                <a:latin typeface="Calibri"/>
                <a:cs typeface="Calibri"/>
              </a:rPr>
              <a:t>ion</a:t>
            </a:r>
            <a:r>
              <a:rPr sz="941" spc="-43" dirty="0">
                <a:latin typeface="Times New Roman"/>
                <a:cs typeface="Times New Roman"/>
              </a:rPr>
              <a:t> </a:t>
            </a:r>
            <a:r>
              <a:rPr sz="941" dirty="0">
                <a:latin typeface="Calibri"/>
                <a:cs typeface="Calibri"/>
              </a:rPr>
              <a:t>of</a:t>
            </a:r>
            <a:r>
              <a:rPr sz="941" spc="-34" dirty="0">
                <a:latin typeface="Times New Roman"/>
                <a:cs typeface="Times New Roman"/>
              </a:rPr>
              <a:t> </a:t>
            </a:r>
            <a:r>
              <a:rPr sz="941" spc="4" dirty="0">
                <a:latin typeface="Calibri"/>
                <a:cs typeface="Calibri"/>
              </a:rPr>
              <a:t>t</a:t>
            </a:r>
            <a:r>
              <a:rPr sz="941" spc="-9" dirty="0">
                <a:latin typeface="Calibri"/>
                <a:cs typeface="Calibri"/>
              </a:rPr>
              <a:t>h</a:t>
            </a:r>
            <a:r>
              <a:rPr sz="941" dirty="0">
                <a:latin typeface="Calibri"/>
                <a:cs typeface="Calibri"/>
              </a:rPr>
              <a:t>e</a:t>
            </a:r>
            <a:r>
              <a:rPr sz="941" dirty="0">
                <a:latin typeface="Times New Roman"/>
                <a:cs typeface="Times New Roman"/>
              </a:rPr>
              <a:t> </a:t>
            </a:r>
            <a:r>
              <a:rPr sz="941" spc="-9" dirty="0">
                <a:latin typeface="Calibri"/>
                <a:cs typeface="Calibri"/>
              </a:rPr>
              <a:t>N</a:t>
            </a:r>
            <a:r>
              <a:rPr sz="941" dirty="0">
                <a:latin typeface="Calibri"/>
                <a:cs typeface="Calibri"/>
              </a:rPr>
              <a:t>a</a:t>
            </a:r>
            <a:r>
              <a:rPr sz="941" spc="4" dirty="0">
                <a:latin typeface="Calibri"/>
                <a:cs typeface="Calibri"/>
              </a:rPr>
              <a:t>t</a:t>
            </a:r>
            <a:r>
              <a:rPr sz="941" spc="-13" dirty="0">
                <a:latin typeface="Calibri"/>
                <a:cs typeface="Calibri"/>
              </a:rPr>
              <a:t>i</a:t>
            </a:r>
            <a:r>
              <a:rPr sz="941" spc="9" dirty="0">
                <a:latin typeface="Calibri"/>
                <a:cs typeface="Calibri"/>
              </a:rPr>
              <a:t>o</a:t>
            </a:r>
            <a:r>
              <a:rPr sz="941" spc="-9" dirty="0">
                <a:latin typeface="Calibri"/>
                <a:cs typeface="Calibri"/>
              </a:rPr>
              <a:t>n</a:t>
            </a:r>
            <a:r>
              <a:rPr sz="941" dirty="0">
                <a:latin typeface="Calibri"/>
                <a:cs typeface="Calibri"/>
              </a:rPr>
              <a:t>al</a:t>
            </a:r>
            <a:r>
              <a:rPr sz="941" spc="-38" dirty="0">
                <a:latin typeface="Times New Roman"/>
                <a:cs typeface="Times New Roman"/>
              </a:rPr>
              <a:t> </a:t>
            </a:r>
            <a:r>
              <a:rPr sz="941" spc="4" dirty="0">
                <a:latin typeface="Calibri"/>
                <a:cs typeface="Calibri"/>
              </a:rPr>
              <a:t>D</a:t>
            </a:r>
            <a:r>
              <a:rPr sz="941" dirty="0">
                <a:latin typeface="Calibri"/>
                <a:cs typeface="Calibri"/>
              </a:rPr>
              <a:t>e</a:t>
            </a:r>
            <a:r>
              <a:rPr sz="941" spc="-9" dirty="0">
                <a:latin typeface="Calibri"/>
                <a:cs typeface="Calibri"/>
              </a:rPr>
              <a:t>b</a:t>
            </a:r>
            <a:r>
              <a:rPr sz="941" dirty="0">
                <a:latin typeface="Calibri"/>
                <a:cs typeface="Calibri"/>
              </a:rPr>
              <a:t>t</a:t>
            </a:r>
            <a:r>
              <a:rPr sz="941" dirty="0">
                <a:latin typeface="Times New Roman"/>
                <a:cs typeface="Times New Roman"/>
              </a:rPr>
              <a:t> </a:t>
            </a:r>
            <a:r>
              <a:rPr sz="941" dirty="0">
                <a:latin typeface="Calibri"/>
                <a:cs typeface="Calibri"/>
              </a:rPr>
              <a:t>13,138</a:t>
            </a:r>
            <a:r>
              <a:rPr sz="941" spc="-4" dirty="0">
                <a:latin typeface="Calibri"/>
                <a:cs typeface="Calibri"/>
              </a:rPr>
              <a:t>.</a:t>
            </a:r>
            <a:r>
              <a:rPr sz="941" dirty="0">
                <a:latin typeface="Calibri"/>
                <a:cs typeface="Calibri"/>
              </a:rPr>
              <a:t>3</a:t>
            </a:r>
            <a:endParaRPr sz="941">
              <a:latin typeface="Calibri"/>
              <a:cs typeface="Calibri"/>
            </a:endParaRPr>
          </a:p>
          <a:p>
            <a:pPr algn="ctr">
              <a:spcBef>
                <a:spcPts val="21"/>
              </a:spcBef>
            </a:pPr>
            <a:r>
              <a:rPr sz="941" dirty="0">
                <a:latin typeface="Calibri"/>
                <a:cs typeface="Calibri"/>
              </a:rPr>
              <a:t>13</a:t>
            </a:r>
            <a:r>
              <a:rPr sz="941" spc="-4" dirty="0">
                <a:latin typeface="Calibri"/>
                <a:cs typeface="Calibri"/>
              </a:rPr>
              <a:t>.</a:t>
            </a:r>
            <a:r>
              <a:rPr sz="941" dirty="0">
                <a:latin typeface="Calibri"/>
                <a:cs typeface="Calibri"/>
              </a:rPr>
              <a:t>7%</a:t>
            </a:r>
            <a:endParaRPr sz="941">
              <a:latin typeface="Calibri"/>
              <a:cs typeface="Calibri"/>
            </a:endParaRPr>
          </a:p>
        </p:txBody>
      </p:sp>
      <p:sp>
        <p:nvSpPr>
          <p:cNvPr id="18" name="object 18"/>
          <p:cNvSpPr txBox="1"/>
          <p:nvPr/>
        </p:nvSpPr>
        <p:spPr>
          <a:xfrm>
            <a:off x="5205060" y="1813731"/>
            <a:ext cx="909513" cy="440120"/>
          </a:xfrm>
          <a:prstGeom prst="rect">
            <a:avLst/>
          </a:prstGeom>
        </p:spPr>
        <p:txBody>
          <a:bodyPr vert="horz" wrap="square" lIns="0" tIns="0" rIns="0" bIns="0" rtlCol="0">
            <a:spAutoFit/>
          </a:bodyPr>
          <a:lstStyle/>
          <a:p>
            <a:pPr marL="10860" marR="4344" algn="ctr">
              <a:lnSpc>
                <a:spcPct val="101800"/>
              </a:lnSpc>
            </a:pPr>
            <a:r>
              <a:rPr sz="941" spc="-4" dirty="0">
                <a:latin typeface="Calibri"/>
                <a:cs typeface="Calibri"/>
              </a:rPr>
              <a:t>I</a:t>
            </a:r>
            <a:r>
              <a:rPr sz="941" spc="-9" dirty="0">
                <a:latin typeface="Calibri"/>
                <a:cs typeface="Calibri"/>
              </a:rPr>
              <a:t>n</a:t>
            </a:r>
            <a:r>
              <a:rPr sz="941" spc="4" dirty="0">
                <a:latin typeface="Calibri"/>
                <a:cs typeface="Calibri"/>
              </a:rPr>
              <a:t>t</a:t>
            </a:r>
            <a:r>
              <a:rPr sz="941" dirty="0">
                <a:latin typeface="Calibri"/>
                <a:cs typeface="Calibri"/>
              </a:rPr>
              <a:t>ere</a:t>
            </a:r>
            <a:r>
              <a:rPr sz="941" spc="-4" dirty="0">
                <a:latin typeface="Calibri"/>
                <a:cs typeface="Calibri"/>
              </a:rPr>
              <a:t>s</a:t>
            </a:r>
            <a:r>
              <a:rPr sz="941" dirty="0">
                <a:latin typeface="Calibri"/>
                <a:cs typeface="Calibri"/>
              </a:rPr>
              <a:t>t</a:t>
            </a:r>
            <a:r>
              <a:rPr sz="941" spc="-43" dirty="0">
                <a:latin typeface="Times New Roman"/>
                <a:cs typeface="Times New Roman"/>
              </a:rPr>
              <a:t> </a:t>
            </a:r>
            <a:r>
              <a:rPr sz="941" dirty="0">
                <a:latin typeface="Calibri"/>
                <a:cs typeface="Calibri"/>
              </a:rPr>
              <a:t>Pa</a:t>
            </a:r>
            <a:r>
              <a:rPr sz="941" spc="4" dirty="0">
                <a:latin typeface="Calibri"/>
                <a:cs typeface="Calibri"/>
              </a:rPr>
              <a:t>y</a:t>
            </a:r>
            <a:r>
              <a:rPr sz="941" dirty="0">
                <a:latin typeface="Calibri"/>
                <a:cs typeface="Calibri"/>
              </a:rPr>
              <a:t>me</a:t>
            </a:r>
            <a:r>
              <a:rPr sz="941" spc="-9" dirty="0">
                <a:latin typeface="Calibri"/>
                <a:cs typeface="Calibri"/>
              </a:rPr>
              <a:t>n</a:t>
            </a:r>
            <a:r>
              <a:rPr sz="941" spc="4" dirty="0">
                <a:latin typeface="Calibri"/>
                <a:cs typeface="Calibri"/>
              </a:rPr>
              <a:t>t</a:t>
            </a:r>
            <a:r>
              <a:rPr sz="941" dirty="0">
                <a:latin typeface="Calibri"/>
                <a:cs typeface="Calibri"/>
              </a:rPr>
              <a:t>s</a:t>
            </a:r>
            <a:r>
              <a:rPr sz="941" dirty="0">
                <a:latin typeface="Times New Roman"/>
                <a:cs typeface="Times New Roman"/>
              </a:rPr>
              <a:t> </a:t>
            </a:r>
            <a:r>
              <a:rPr sz="941" dirty="0">
                <a:latin typeface="Calibri"/>
                <a:cs typeface="Calibri"/>
              </a:rPr>
              <a:t>10,131</a:t>
            </a:r>
            <a:r>
              <a:rPr sz="941" spc="-4" dirty="0">
                <a:latin typeface="Calibri"/>
                <a:cs typeface="Calibri"/>
              </a:rPr>
              <a:t>.</a:t>
            </a:r>
            <a:r>
              <a:rPr sz="941" dirty="0">
                <a:latin typeface="Calibri"/>
                <a:cs typeface="Calibri"/>
              </a:rPr>
              <a:t>9</a:t>
            </a:r>
            <a:endParaRPr sz="941">
              <a:latin typeface="Calibri"/>
              <a:cs typeface="Calibri"/>
            </a:endParaRPr>
          </a:p>
          <a:p>
            <a:pPr marL="543" algn="ctr">
              <a:spcBef>
                <a:spcPts val="17"/>
              </a:spcBef>
            </a:pPr>
            <a:r>
              <a:rPr sz="941" dirty="0">
                <a:latin typeface="Calibri"/>
                <a:cs typeface="Calibri"/>
              </a:rPr>
              <a:t>10</a:t>
            </a:r>
            <a:r>
              <a:rPr sz="941" spc="-4" dirty="0">
                <a:latin typeface="Calibri"/>
                <a:cs typeface="Calibri"/>
              </a:rPr>
              <a:t>.</a:t>
            </a:r>
            <a:r>
              <a:rPr sz="941" dirty="0">
                <a:latin typeface="Calibri"/>
                <a:cs typeface="Calibri"/>
              </a:rPr>
              <a:t>6%</a:t>
            </a:r>
            <a:endParaRPr sz="941">
              <a:latin typeface="Calibri"/>
              <a:cs typeface="Calibri"/>
            </a:endParaRPr>
          </a:p>
        </p:txBody>
      </p:sp>
      <p:sp>
        <p:nvSpPr>
          <p:cNvPr id="19" name="object 19"/>
          <p:cNvSpPr txBox="1"/>
          <p:nvPr/>
        </p:nvSpPr>
        <p:spPr>
          <a:xfrm>
            <a:off x="7264077" y="2843204"/>
            <a:ext cx="976844" cy="479875"/>
          </a:xfrm>
          <a:prstGeom prst="rect">
            <a:avLst/>
          </a:prstGeom>
        </p:spPr>
        <p:txBody>
          <a:bodyPr vert="horz" wrap="square" lIns="0" tIns="0" rIns="0" bIns="0" rtlCol="0">
            <a:spAutoFit/>
          </a:bodyPr>
          <a:lstStyle/>
          <a:p>
            <a:pPr marL="10317" marR="4344" algn="ctr">
              <a:lnSpc>
                <a:spcPct val="101699"/>
              </a:lnSpc>
            </a:pPr>
            <a:r>
              <a:rPr sz="1026" b="1" spc="-4" dirty="0">
                <a:latin typeface="Calibri"/>
                <a:cs typeface="Calibri"/>
              </a:rPr>
              <a:t>P</a:t>
            </a:r>
            <a:r>
              <a:rPr sz="1026" b="1" spc="4" dirty="0">
                <a:latin typeface="Calibri"/>
                <a:cs typeface="Calibri"/>
              </a:rPr>
              <a:t>r</a:t>
            </a:r>
            <a:r>
              <a:rPr sz="1026" b="1" dirty="0">
                <a:latin typeface="Calibri"/>
                <a:cs typeface="Calibri"/>
              </a:rPr>
              <a:t>i</a:t>
            </a:r>
            <a:r>
              <a:rPr sz="1026" b="1" spc="-4" dirty="0">
                <a:latin typeface="Calibri"/>
                <a:cs typeface="Calibri"/>
              </a:rPr>
              <a:t>m</a:t>
            </a:r>
            <a:r>
              <a:rPr sz="1026" b="1" spc="-13" dirty="0">
                <a:latin typeface="Calibri"/>
                <a:cs typeface="Calibri"/>
              </a:rPr>
              <a:t>a</a:t>
            </a:r>
            <a:r>
              <a:rPr sz="1026" b="1" spc="4" dirty="0">
                <a:latin typeface="Calibri"/>
                <a:cs typeface="Calibri"/>
              </a:rPr>
              <a:t>r</a:t>
            </a:r>
            <a:r>
              <a:rPr sz="1026" b="1" spc="-9" dirty="0">
                <a:latin typeface="Calibri"/>
                <a:cs typeface="Calibri"/>
              </a:rPr>
              <a:t>y</a:t>
            </a:r>
            <a:r>
              <a:rPr sz="1026" b="1" dirty="0">
                <a:latin typeface="Calibri"/>
                <a:cs typeface="Calibri"/>
              </a:rPr>
              <a:t> </a:t>
            </a:r>
            <a:r>
              <a:rPr sz="1026" b="1" spc="-9" dirty="0">
                <a:latin typeface="Calibri"/>
                <a:cs typeface="Calibri"/>
              </a:rPr>
              <a:t>E</a:t>
            </a:r>
            <a:r>
              <a:rPr sz="1026" b="1" dirty="0">
                <a:latin typeface="Calibri"/>
                <a:cs typeface="Calibri"/>
              </a:rPr>
              <a:t>x</a:t>
            </a:r>
            <a:r>
              <a:rPr sz="1026" b="1" spc="-9" dirty="0">
                <a:latin typeface="Calibri"/>
                <a:cs typeface="Calibri"/>
              </a:rPr>
              <a:t>p</a:t>
            </a:r>
            <a:r>
              <a:rPr sz="1026" b="1" spc="-4" dirty="0">
                <a:latin typeface="Calibri"/>
                <a:cs typeface="Calibri"/>
              </a:rPr>
              <a:t>e</a:t>
            </a:r>
            <a:r>
              <a:rPr sz="1026" b="1" spc="-9" dirty="0">
                <a:latin typeface="Calibri"/>
                <a:cs typeface="Calibri"/>
              </a:rPr>
              <a:t>ns</a:t>
            </a:r>
            <a:r>
              <a:rPr sz="1026" b="1" spc="-4" dirty="0">
                <a:latin typeface="Calibri"/>
                <a:cs typeface="Calibri"/>
              </a:rPr>
              <a:t>es</a:t>
            </a:r>
            <a:r>
              <a:rPr sz="1026" b="1" spc="-9" dirty="0">
                <a:latin typeface="Calibri"/>
                <a:cs typeface="Calibri"/>
              </a:rPr>
              <a:t> 72,612</a:t>
            </a:r>
            <a:r>
              <a:rPr sz="1026" b="1" dirty="0">
                <a:latin typeface="Calibri"/>
                <a:cs typeface="Calibri"/>
              </a:rPr>
              <a:t>.</a:t>
            </a:r>
            <a:r>
              <a:rPr sz="1026" b="1" spc="-9" dirty="0">
                <a:latin typeface="Calibri"/>
                <a:cs typeface="Calibri"/>
              </a:rPr>
              <a:t>1</a:t>
            </a:r>
            <a:endParaRPr sz="1026">
              <a:latin typeface="Calibri"/>
              <a:cs typeface="Calibri"/>
            </a:endParaRPr>
          </a:p>
          <a:p>
            <a:pPr algn="ctr">
              <a:spcBef>
                <a:spcPts val="17"/>
              </a:spcBef>
            </a:pPr>
            <a:r>
              <a:rPr sz="1026" b="1" spc="-9" dirty="0">
                <a:latin typeface="Calibri"/>
                <a:cs typeface="Calibri"/>
              </a:rPr>
              <a:t>75.7%</a:t>
            </a:r>
            <a:endParaRPr sz="1026">
              <a:latin typeface="Calibri"/>
              <a:cs typeface="Calibri"/>
            </a:endParaRPr>
          </a:p>
        </p:txBody>
      </p:sp>
      <p:sp>
        <p:nvSpPr>
          <p:cNvPr id="20" name="object 20"/>
          <p:cNvSpPr txBox="1"/>
          <p:nvPr/>
        </p:nvSpPr>
        <p:spPr>
          <a:xfrm>
            <a:off x="4357997" y="1477471"/>
            <a:ext cx="775937" cy="640881"/>
          </a:xfrm>
          <a:prstGeom prst="rect">
            <a:avLst/>
          </a:prstGeom>
        </p:spPr>
        <p:txBody>
          <a:bodyPr vert="horz" wrap="square" lIns="0" tIns="0" rIns="0" bIns="0" rtlCol="0">
            <a:spAutoFit/>
          </a:bodyPr>
          <a:lstStyle/>
          <a:p>
            <a:pPr marL="10860" marR="4344" algn="ctr">
              <a:lnSpc>
                <a:spcPct val="101699"/>
              </a:lnSpc>
            </a:pPr>
            <a:r>
              <a:rPr sz="1026" b="1" spc="-9" dirty="0">
                <a:latin typeface="Calibri"/>
                <a:cs typeface="Calibri"/>
              </a:rPr>
              <a:t>N</a:t>
            </a:r>
            <a:r>
              <a:rPr sz="1026" b="1" spc="-26" dirty="0">
                <a:latin typeface="Calibri"/>
                <a:cs typeface="Calibri"/>
              </a:rPr>
              <a:t>a</a:t>
            </a:r>
            <a:r>
              <a:rPr sz="1026" b="1" spc="-4" dirty="0">
                <a:latin typeface="Calibri"/>
                <a:cs typeface="Calibri"/>
              </a:rPr>
              <a:t>t</a:t>
            </a:r>
            <a:r>
              <a:rPr sz="1026" b="1" dirty="0">
                <a:latin typeface="Calibri"/>
                <a:cs typeface="Calibri"/>
              </a:rPr>
              <a:t>i</a:t>
            </a:r>
            <a:r>
              <a:rPr sz="1026" b="1" spc="-9" dirty="0">
                <a:latin typeface="Calibri"/>
                <a:cs typeface="Calibri"/>
              </a:rPr>
              <a:t>on</a:t>
            </a:r>
            <a:r>
              <a:rPr sz="1026" b="1" spc="-13" dirty="0">
                <a:latin typeface="Calibri"/>
                <a:cs typeface="Calibri"/>
              </a:rPr>
              <a:t>a</a:t>
            </a:r>
            <a:r>
              <a:rPr sz="1026" b="1" spc="-4" dirty="0">
                <a:latin typeface="Calibri"/>
                <a:cs typeface="Calibri"/>
              </a:rPr>
              <a:t>l</a:t>
            </a:r>
            <a:r>
              <a:rPr sz="1026" b="1" spc="-13" dirty="0">
                <a:latin typeface="Calibri"/>
                <a:cs typeface="Calibri"/>
              </a:rPr>
              <a:t> </a:t>
            </a:r>
            <a:r>
              <a:rPr sz="1026" b="1" spc="-4" dirty="0">
                <a:latin typeface="Calibri"/>
                <a:cs typeface="Calibri"/>
              </a:rPr>
              <a:t>De</a:t>
            </a:r>
            <a:r>
              <a:rPr sz="1026" b="1" spc="-9" dirty="0">
                <a:latin typeface="Calibri"/>
                <a:cs typeface="Calibri"/>
              </a:rPr>
              <a:t>bt</a:t>
            </a:r>
            <a:r>
              <a:rPr sz="1026" b="1" spc="-4" dirty="0">
                <a:latin typeface="Calibri"/>
                <a:cs typeface="Calibri"/>
              </a:rPr>
              <a:t> </a:t>
            </a:r>
            <a:r>
              <a:rPr sz="1026" b="1" spc="-13" dirty="0">
                <a:latin typeface="Calibri"/>
                <a:cs typeface="Calibri"/>
              </a:rPr>
              <a:t>S</a:t>
            </a:r>
            <a:r>
              <a:rPr sz="1026" b="1" spc="-4" dirty="0">
                <a:latin typeface="Calibri"/>
                <a:cs typeface="Calibri"/>
              </a:rPr>
              <a:t>e</a:t>
            </a:r>
            <a:r>
              <a:rPr sz="1026" b="1" spc="13" dirty="0">
                <a:latin typeface="Calibri"/>
                <a:cs typeface="Calibri"/>
              </a:rPr>
              <a:t>r</a:t>
            </a:r>
            <a:r>
              <a:rPr sz="1026" b="1" spc="-4" dirty="0">
                <a:latin typeface="Calibri"/>
                <a:cs typeface="Calibri"/>
              </a:rPr>
              <a:t>v</a:t>
            </a:r>
            <a:r>
              <a:rPr sz="1026" b="1" dirty="0">
                <a:latin typeface="Calibri"/>
                <a:cs typeface="Calibri"/>
              </a:rPr>
              <a:t>ice </a:t>
            </a:r>
            <a:r>
              <a:rPr sz="1026" b="1" spc="-9" dirty="0">
                <a:latin typeface="Calibri"/>
                <a:cs typeface="Calibri"/>
              </a:rPr>
              <a:t>23,270</a:t>
            </a:r>
            <a:r>
              <a:rPr sz="1026" b="1" dirty="0">
                <a:latin typeface="Calibri"/>
                <a:cs typeface="Calibri"/>
              </a:rPr>
              <a:t>.</a:t>
            </a:r>
            <a:r>
              <a:rPr sz="1026" b="1" spc="-9" dirty="0">
                <a:latin typeface="Calibri"/>
                <a:cs typeface="Calibri"/>
              </a:rPr>
              <a:t>2</a:t>
            </a:r>
            <a:endParaRPr sz="1026" dirty="0">
              <a:latin typeface="Calibri"/>
              <a:cs typeface="Calibri"/>
            </a:endParaRPr>
          </a:p>
          <a:p>
            <a:pPr algn="ctr">
              <a:spcBef>
                <a:spcPts val="21"/>
              </a:spcBef>
            </a:pPr>
            <a:r>
              <a:rPr sz="1026" b="1" spc="-9" dirty="0">
                <a:latin typeface="Calibri"/>
                <a:cs typeface="Calibri"/>
              </a:rPr>
              <a:t>24.3%</a:t>
            </a:r>
            <a:endParaRPr sz="1026" dirty="0">
              <a:latin typeface="Calibri"/>
              <a:cs typeface="Calibri"/>
            </a:endParaRPr>
          </a:p>
        </p:txBody>
      </p:sp>
      <p:sp>
        <p:nvSpPr>
          <p:cNvPr id="21" name="object 21"/>
          <p:cNvSpPr txBox="1"/>
          <p:nvPr/>
        </p:nvSpPr>
        <p:spPr>
          <a:xfrm>
            <a:off x="2651326" y="323326"/>
            <a:ext cx="6926492" cy="230832"/>
          </a:xfrm>
          <a:prstGeom prst="rect">
            <a:avLst/>
          </a:prstGeom>
        </p:spPr>
        <p:txBody>
          <a:bodyPr vert="horz" wrap="square" lIns="0" tIns="0" rIns="0" bIns="0" rtlCol="0">
            <a:spAutoFit/>
          </a:bodyPr>
          <a:lstStyle/>
          <a:p>
            <a:pPr marL="10860">
              <a:lnSpc>
                <a:spcPts val="1843"/>
              </a:lnSpc>
            </a:pPr>
            <a:r>
              <a:rPr sz="2400" dirty="0">
                <a:latin typeface="+mj-lt"/>
                <a:cs typeface="HGP創英角ｺﾞｼｯｸUB"/>
              </a:rPr>
              <a:t>Ge</a:t>
            </a:r>
            <a:r>
              <a:rPr sz="2400" spc="9" dirty="0">
                <a:latin typeface="+mj-lt"/>
                <a:cs typeface="HGP創英角ｺﾞｼｯｸUB"/>
              </a:rPr>
              <a:t>n</a:t>
            </a:r>
            <a:r>
              <a:rPr sz="2400" dirty="0">
                <a:latin typeface="+mj-lt"/>
                <a:cs typeface="HGP創英角ｺﾞｼｯｸUB"/>
              </a:rPr>
              <a:t>eral</a:t>
            </a:r>
            <a:r>
              <a:rPr sz="2400" spc="-4" dirty="0">
                <a:latin typeface="+mj-lt"/>
                <a:cs typeface="HGP創英角ｺﾞｼｯｸUB"/>
              </a:rPr>
              <a:t> </a:t>
            </a:r>
            <a:r>
              <a:rPr sz="2400" spc="9" dirty="0">
                <a:latin typeface="+mj-lt"/>
                <a:cs typeface="HGP創英角ｺﾞｼｯｸUB"/>
              </a:rPr>
              <a:t>A</a:t>
            </a:r>
            <a:r>
              <a:rPr sz="2400" spc="-13" dirty="0">
                <a:latin typeface="+mj-lt"/>
                <a:cs typeface="HGP創英角ｺﾞｼｯｸUB"/>
              </a:rPr>
              <a:t>cc</a:t>
            </a:r>
            <a:r>
              <a:rPr sz="2400" dirty="0">
                <a:latin typeface="+mj-lt"/>
                <a:cs typeface="HGP創英角ｺﾞｼｯｸUB"/>
              </a:rPr>
              <a:t>ou</a:t>
            </a:r>
            <a:r>
              <a:rPr sz="2400" spc="-9" dirty="0">
                <a:latin typeface="+mj-lt"/>
                <a:cs typeface="HGP創英角ｺﾞｼｯｸUB"/>
              </a:rPr>
              <a:t>n</a:t>
            </a:r>
            <a:r>
              <a:rPr sz="2400" dirty="0">
                <a:latin typeface="+mj-lt"/>
                <a:cs typeface="HGP創英角ｺﾞｼｯｸUB"/>
              </a:rPr>
              <a:t>t</a:t>
            </a:r>
            <a:r>
              <a:rPr sz="2400" spc="9" dirty="0">
                <a:latin typeface="+mj-lt"/>
                <a:cs typeface="HGP創英角ｺﾞｼｯｸUB"/>
              </a:rPr>
              <a:t> B</a:t>
            </a:r>
            <a:r>
              <a:rPr sz="2400" dirty="0">
                <a:latin typeface="+mj-lt"/>
                <a:cs typeface="HGP創英角ｺﾞｼｯｸUB"/>
              </a:rPr>
              <a:t>u</a:t>
            </a:r>
            <a:r>
              <a:rPr sz="2400" spc="-17" dirty="0">
                <a:latin typeface="+mj-lt"/>
                <a:cs typeface="HGP創英角ｺﾞｼｯｸUB"/>
              </a:rPr>
              <a:t>d</a:t>
            </a:r>
            <a:r>
              <a:rPr sz="2400" spc="4" dirty="0">
                <a:latin typeface="+mj-lt"/>
                <a:cs typeface="HGP創英角ｺﾞｼｯｸUB"/>
              </a:rPr>
              <a:t>g</a:t>
            </a:r>
            <a:r>
              <a:rPr sz="2400" dirty="0">
                <a:latin typeface="+mj-lt"/>
                <a:cs typeface="HGP創英角ｺﾞｼｯｸUB"/>
              </a:rPr>
              <a:t>et</a:t>
            </a:r>
            <a:r>
              <a:rPr sz="2400" spc="9" dirty="0">
                <a:latin typeface="+mj-lt"/>
                <a:cs typeface="HGP創英角ｺﾞｼｯｸUB"/>
              </a:rPr>
              <a:t> </a:t>
            </a:r>
            <a:r>
              <a:rPr sz="2400" spc="-107" dirty="0">
                <a:latin typeface="+mj-lt"/>
                <a:cs typeface="HGP創英角ｺﾞｼｯｸUB"/>
              </a:rPr>
              <a:t>-</a:t>
            </a:r>
            <a:r>
              <a:rPr sz="2400" spc="-115" dirty="0">
                <a:latin typeface="+mj-lt"/>
                <a:cs typeface="HGP創英角ｺﾞｼｯｸUB"/>
              </a:rPr>
              <a:t>B</a:t>
            </a:r>
            <a:r>
              <a:rPr sz="2400" dirty="0">
                <a:latin typeface="+mj-lt"/>
                <a:cs typeface="HGP創英角ｺﾞｼｯｸUB"/>
              </a:rPr>
              <a:t>rea</a:t>
            </a:r>
            <a:r>
              <a:rPr sz="2400" spc="-13" dirty="0">
                <a:latin typeface="+mj-lt"/>
                <a:cs typeface="HGP創英角ｺﾞｼｯｸUB"/>
              </a:rPr>
              <a:t>k</a:t>
            </a:r>
            <a:r>
              <a:rPr sz="2400" dirty="0">
                <a:latin typeface="+mj-lt"/>
                <a:cs typeface="HGP創英角ｺﾞｼｯｸUB"/>
              </a:rPr>
              <a:t>down</a:t>
            </a:r>
            <a:r>
              <a:rPr sz="2400" spc="21" dirty="0">
                <a:latin typeface="+mj-lt"/>
                <a:cs typeface="HGP創英角ｺﾞｼｯｸUB"/>
              </a:rPr>
              <a:t> </a:t>
            </a:r>
            <a:r>
              <a:rPr sz="2400" dirty="0">
                <a:latin typeface="+mj-lt"/>
                <a:cs typeface="HGP創英角ｺﾞｼｯｸUB"/>
              </a:rPr>
              <a:t>of E</a:t>
            </a:r>
            <a:r>
              <a:rPr sz="2400" spc="9" dirty="0">
                <a:latin typeface="+mj-lt"/>
                <a:cs typeface="HGP創英角ｺﾞｼｯｸUB"/>
              </a:rPr>
              <a:t>x</a:t>
            </a:r>
            <a:r>
              <a:rPr sz="2400" spc="-4" dirty="0">
                <a:latin typeface="+mj-lt"/>
                <a:cs typeface="HGP創英角ｺﾞｼｯｸUB"/>
              </a:rPr>
              <a:t>p</a:t>
            </a:r>
            <a:r>
              <a:rPr sz="2400" dirty="0">
                <a:latin typeface="+mj-lt"/>
                <a:cs typeface="HGP創英角ｺﾞｼｯｸUB"/>
              </a:rPr>
              <a:t>e</a:t>
            </a:r>
            <a:r>
              <a:rPr sz="2400" spc="9" dirty="0">
                <a:latin typeface="+mj-lt"/>
                <a:cs typeface="HGP創英角ｺﾞｼｯｸUB"/>
              </a:rPr>
              <a:t>n</a:t>
            </a:r>
            <a:r>
              <a:rPr sz="2400" dirty="0">
                <a:latin typeface="+mj-lt"/>
                <a:cs typeface="HGP創英角ｺﾞｼｯｸUB"/>
              </a:rPr>
              <a:t>d</a:t>
            </a:r>
            <a:r>
              <a:rPr sz="2400" spc="-9" dirty="0">
                <a:latin typeface="+mj-lt"/>
                <a:cs typeface="HGP創英角ｺﾞｼｯｸUB"/>
              </a:rPr>
              <a:t>i</a:t>
            </a:r>
            <a:r>
              <a:rPr sz="2400" dirty="0">
                <a:latin typeface="+mj-lt"/>
                <a:cs typeface="HGP創英角ｺﾞｼｯｸUB"/>
              </a:rPr>
              <a:t>ture</a:t>
            </a:r>
          </a:p>
        </p:txBody>
      </p:sp>
      <p:sp>
        <p:nvSpPr>
          <p:cNvPr id="22" name="object 22"/>
          <p:cNvSpPr/>
          <p:nvPr/>
        </p:nvSpPr>
        <p:spPr>
          <a:xfrm>
            <a:off x="2033544" y="4643349"/>
            <a:ext cx="2516772" cy="1024628"/>
          </a:xfrm>
          <a:custGeom>
            <a:avLst/>
            <a:gdLst/>
            <a:ahLst/>
            <a:cxnLst/>
            <a:rect l="l" t="t" r="r" b="b"/>
            <a:pathLst>
              <a:path w="2943225" h="1198245">
                <a:moveTo>
                  <a:pt x="0" y="1197864"/>
                </a:moveTo>
                <a:lnTo>
                  <a:pt x="2942843" y="1197864"/>
                </a:lnTo>
                <a:lnTo>
                  <a:pt x="2942843" y="0"/>
                </a:lnTo>
                <a:lnTo>
                  <a:pt x="0" y="0"/>
                </a:lnTo>
                <a:lnTo>
                  <a:pt x="0" y="1197864"/>
                </a:lnTo>
                <a:close/>
              </a:path>
            </a:pathLst>
          </a:custGeom>
          <a:solidFill>
            <a:srgbClr val="FFFFFF"/>
          </a:solidFill>
        </p:spPr>
        <p:txBody>
          <a:bodyPr wrap="square" lIns="0" tIns="0" rIns="0" bIns="0" rtlCol="0"/>
          <a:lstStyle/>
          <a:p>
            <a:endParaRPr sz="1539"/>
          </a:p>
        </p:txBody>
      </p:sp>
      <p:sp>
        <p:nvSpPr>
          <p:cNvPr id="23" name="object 23"/>
          <p:cNvSpPr/>
          <p:nvPr/>
        </p:nvSpPr>
        <p:spPr>
          <a:xfrm>
            <a:off x="4549950" y="4635532"/>
            <a:ext cx="0" cy="1629"/>
          </a:xfrm>
          <a:custGeom>
            <a:avLst/>
            <a:gdLst/>
            <a:ahLst/>
            <a:cxnLst/>
            <a:rect l="l" t="t" r="r" b="b"/>
            <a:pathLst>
              <a:path h="1904">
                <a:moveTo>
                  <a:pt x="0" y="2381"/>
                </a:moveTo>
                <a:lnTo>
                  <a:pt x="0" y="3905"/>
                </a:lnTo>
              </a:path>
            </a:pathLst>
          </a:custGeom>
          <a:ln w="3175">
            <a:solidFill>
              <a:srgbClr val="DADCDD"/>
            </a:solidFill>
          </a:ln>
        </p:spPr>
        <p:txBody>
          <a:bodyPr wrap="square" lIns="0" tIns="0" rIns="0" bIns="0" rtlCol="0"/>
          <a:lstStyle/>
          <a:p>
            <a:endParaRPr sz="1539"/>
          </a:p>
        </p:txBody>
      </p:sp>
      <p:sp>
        <p:nvSpPr>
          <p:cNvPr id="25" name="object 25"/>
          <p:cNvSpPr/>
          <p:nvPr/>
        </p:nvSpPr>
        <p:spPr>
          <a:xfrm>
            <a:off x="4549950" y="5658529"/>
            <a:ext cx="0" cy="2715"/>
          </a:xfrm>
          <a:custGeom>
            <a:avLst/>
            <a:gdLst/>
            <a:ahLst/>
            <a:cxnLst/>
            <a:rect l="l" t="t" r="r" b="b"/>
            <a:pathLst>
              <a:path h="3175">
                <a:moveTo>
                  <a:pt x="0" y="1143"/>
                </a:moveTo>
                <a:lnTo>
                  <a:pt x="0" y="4191"/>
                </a:lnTo>
              </a:path>
            </a:pathLst>
          </a:custGeom>
          <a:ln w="3175">
            <a:solidFill>
              <a:srgbClr val="DADCDD"/>
            </a:solidFill>
          </a:ln>
        </p:spPr>
        <p:txBody>
          <a:bodyPr wrap="square" lIns="0" tIns="0" rIns="0" bIns="0" rtlCol="0"/>
          <a:lstStyle/>
          <a:p>
            <a:endParaRPr sz="1539"/>
          </a:p>
        </p:txBody>
      </p:sp>
      <p:graphicFrame>
        <p:nvGraphicFramePr>
          <p:cNvPr id="24" name="object 24"/>
          <p:cNvGraphicFramePr>
            <a:graphicFrameLocks noGrp="1"/>
          </p:cNvGraphicFramePr>
          <p:nvPr/>
        </p:nvGraphicFramePr>
        <p:xfrm>
          <a:off x="2020514" y="4614184"/>
          <a:ext cx="2529435" cy="1092534"/>
        </p:xfrm>
        <a:graphic>
          <a:graphicData uri="http://schemas.openxmlformats.org/drawingml/2006/table">
            <a:tbl>
              <a:tblPr firstRow="1" bandRow="1">
                <a:tableStyleId>{2D5ABB26-0587-4C30-8999-92F81FD0307C}</a:tableStyleId>
              </a:tblPr>
              <a:tblGrid>
                <a:gridCol w="1706649">
                  <a:extLst>
                    <a:ext uri="{9D8B030D-6E8A-4147-A177-3AD203B41FA5}">
                      <a16:colId xmlns:a16="http://schemas.microsoft.com/office/drawing/2014/main" val="20000"/>
                    </a:ext>
                  </a:extLst>
                </a:gridCol>
                <a:gridCol w="494815">
                  <a:extLst>
                    <a:ext uri="{9D8B030D-6E8A-4147-A177-3AD203B41FA5}">
                      <a16:colId xmlns:a16="http://schemas.microsoft.com/office/drawing/2014/main" val="20001"/>
                    </a:ext>
                  </a:extLst>
                </a:gridCol>
                <a:gridCol w="327971">
                  <a:extLst>
                    <a:ext uri="{9D8B030D-6E8A-4147-A177-3AD203B41FA5}">
                      <a16:colId xmlns:a16="http://schemas.microsoft.com/office/drawing/2014/main" val="20002"/>
                    </a:ext>
                  </a:extLst>
                </a:gridCol>
              </a:tblGrid>
              <a:tr h="169664">
                <a:tc>
                  <a:txBody>
                    <a:bodyPr/>
                    <a:lstStyle/>
                    <a:p>
                      <a:pPr marL="34925">
                        <a:lnSpc>
                          <a:spcPct val="100000"/>
                        </a:lnSpc>
                      </a:pPr>
                      <a:r>
                        <a:rPr sz="800" spc="-15" dirty="0">
                          <a:latin typeface="ＭＳ Ｐゴシック"/>
                          <a:cs typeface="ＭＳ Ｐゴシック"/>
                        </a:rPr>
                        <a:t>F</a:t>
                      </a:r>
                      <a:r>
                        <a:rPr sz="800" spc="20" dirty="0">
                          <a:latin typeface="ＭＳ Ｐゴシック"/>
                          <a:cs typeface="ＭＳ Ｐゴシック"/>
                        </a:rPr>
                        <a:t>o</a:t>
                      </a:r>
                      <a:r>
                        <a:rPr sz="800" spc="30" dirty="0">
                          <a:latin typeface="ＭＳ Ｐゴシック"/>
                          <a:cs typeface="ＭＳ Ｐゴシック"/>
                        </a:rPr>
                        <a:t>o</a:t>
                      </a:r>
                      <a:r>
                        <a:rPr sz="800" dirty="0">
                          <a:latin typeface="ＭＳ Ｐゴシック"/>
                          <a:cs typeface="ＭＳ Ｐゴシック"/>
                        </a:rPr>
                        <a:t>d</a:t>
                      </a:r>
                      <a:r>
                        <a:rPr sz="800" spc="-25" dirty="0">
                          <a:latin typeface="ＭＳ Ｐゴシック"/>
                          <a:cs typeface="ＭＳ Ｐゴシック"/>
                        </a:rPr>
                        <a:t> </a:t>
                      </a:r>
                      <a:r>
                        <a:rPr sz="800" spc="5" dirty="0">
                          <a:latin typeface="ＭＳ Ｐゴシック"/>
                          <a:cs typeface="ＭＳ Ｐゴシック"/>
                        </a:rPr>
                        <a:t>S</a:t>
                      </a:r>
                      <a:r>
                        <a:rPr sz="800" spc="45" dirty="0">
                          <a:latin typeface="ＭＳ Ｐゴシック"/>
                          <a:cs typeface="ＭＳ Ｐゴシック"/>
                        </a:rPr>
                        <a:t>u</a:t>
                      </a:r>
                      <a:r>
                        <a:rPr sz="800" spc="-35" dirty="0">
                          <a:latin typeface="ＭＳ Ｐゴシック"/>
                          <a:cs typeface="ＭＳ Ｐゴシック"/>
                        </a:rPr>
                        <a:t>pp</a:t>
                      </a:r>
                      <a:r>
                        <a:rPr sz="800" spc="15" dirty="0">
                          <a:latin typeface="ＭＳ Ｐゴシック"/>
                          <a:cs typeface="ＭＳ Ｐゴシック"/>
                        </a:rPr>
                        <a:t>l</a:t>
                      </a:r>
                      <a:r>
                        <a:rPr sz="800" dirty="0">
                          <a:latin typeface="ＭＳ Ｐゴシック"/>
                          <a:cs typeface="ＭＳ Ｐゴシック"/>
                        </a:rPr>
                        <a:t>y</a:t>
                      </a:r>
                      <a:endParaRPr sz="800">
                        <a:latin typeface="ＭＳ Ｐゴシック"/>
                        <a:cs typeface="ＭＳ Ｐゴシック"/>
                      </a:endParaRPr>
                    </a:p>
                  </a:txBody>
                  <a:tcPr marL="0" marR="0" marT="0" marB="0"/>
                </a:tc>
                <a:tc>
                  <a:txBody>
                    <a:bodyPr/>
                    <a:lstStyle/>
                    <a:p>
                      <a:pPr marL="114935">
                        <a:lnSpc>
                          <a:spcPct val="100000"/>
                        </a:lnSpc>
                      </a:pPr>
                      <a:r>
                        <a:rPr sz="800" spc="35" dirty="0">
                          <a:latin typeface="ＭＳ Ｐゴシック"/>
                          <a:cs typeface="ＭＳ Ｐゴシック"/>
                        </a:rPr>
                        <a:t>1</a:t>
                      </a:r>
                      <a:r>
                        <a:rPr sz="800" spc="15" dirty="0">
                          <a:latin typeface="ＭＳ Ｐゴシック"/>
                          <a:cs typeface="ＭＳ Ｐゴシック"/>
                        </a:rPr>
                        <a:t>,</a:t>
                      </a:r>
                      <a:r>
                        <a:rPr sz="800" spc="35" dirty="0">
                          <a:latin typeface="ＭＳ Ｐゴシック"/>
                          <a:cs typeface="ＭＳ Ｐゴシック"/>
                        </a:rPr>
                        <a:t>0</a:t>
                      </a:r>
                      <a:r>
                        <a:rPr sz="800" spc="45" dirty="0">
                          <a:latin typeface="ＭＳ Ｐゴシック"/>
                          <a:cs typeface="ＭＳ Ｐゴシック"/>
                        </a:rPr>
                        <a:t>5</a:t>
                      </a:r>
                      <a:r>
                        <a:rPr sz="800" spc="35" dirty="0">
                          <a:latin typeface="ＭＳ Ｐゴシック"/>
                          <a:cs typeface="ＭＳ Ｐゴシック"/>
                        </a:rPr>
                        <a:t>0</a:t>
                      </a:r>
                      <a:r>
                        <a:rPr sz="800" spc="15" dirty="0">
                          <a:latin typeface="ＭＳ Ｐゴシック"/>
                          <a:cs typeface="ＭＳ Ｐゴシック"/>
                        </a:rPr>
                        <a:t>.</a:t>
                      </a:r>
                      <a:r>
                        <a:rPr sz="800" dirty="0">
                          <a:latin typeface="ＭＳ Ｐゴシック"/>
                          <a:cs typeface="ＭＳ Ｐゴシック"/>
                        </a:rPr>
                        <a:t>7</a:t>
                      </a:r>
                      <a:endParaRPr sz="800">
                        <a:latin typeface="ＭＳ Ｐゴシック"/>
                        <a:cs typeface="ＭＳ Ｐゴシック"/>
                      </a:endParaRPr>
                    </a:p>
                  </a:txBody>
                  <a:tcPr marL="0" marR="0" marT="0" marB="0"/>
                </a:tc>
                <a:tc>
                  <a:txBody>
                    <a:bodyPr/>
                    <a:lstStyle/>
                    <a:p>
                      <a:pPr marL="78105">
                        <a:lnSpc>
                          <a:spcPct val="100000"/>
                        </a:lnSpc>
                      </a:pPr>
                      <a:r>
                        <a:rPr sz="800" dirty="0">
                          <a:latin typeface="ＭＳ Ｐゴシック"/>
                          <a:cs typeface="ＭＳ Ｐゴシック"/>
                        </a:rPr>
                        <a:t>(</a:t>
                      </a:r>
                      <a:r>
                        <a:rPr sz="800" spc="35" dirty="0">
                          <a:latin typeface="ＭＳ Ｐゴシック"/>
                          <a:cs typeface="ＭＳ Ｐゴシック"/>
                        </a:rPr>
                        <a:t>1</a:t>
                      </a:r>
                      <a:r>
                        <a:rPr sz="800" spc="25" dirty="0">
                          <a:latin typeface="ＭＳ Ｐゴシック"/>
                          <a:cs typeface="ＭＳ Ｐゴシック"/>
                        </a:rPr>
                        <a:t>.</a:t>
                      </a:r>
                      <a:r>
                        <a:rPr sz="800" spc="35" dirty="0">
                          <a:latin typeface="ＭＳ Ｐゴシック"/>
                          <a:cs typeface="ＭＳ Ｐゴシック"/>
                        </a:rPr>
                        <a:t>1</a:t>
                      </a:r>
                      <a:r>
                        <a:rPr sz="800" dirty="0">
                          <a:latin typeface="ＭＳ Ｐゴシック"/>
                          <a:cs typeface="ＭＳ Ｐゴシック"/>
                        </a:rPr>
                        <a:t>)</a:t>
                      </a:r>
                      <a:endParaRPr sz="800">
                        <a:latin typeface="ＭＳ Ｐゴシック"/>
                        <a:cs typeface="ＭＳ Ｐゴシック"/>
                      </a:endParaRPr>
                    </a:p>
                  </a:txBody>
                  <a:tcPr marL="0" marR="0" marT="0" marB="0"/>
                </a:tc>
                <a:extLst>
                  <a:ext uri="{0D108BD9-81ED-4DB2-BD59-A6C34878D82A}">
                    <a16:rowId xmlns:a16="http://schemas.microsoft.com/office/drawing/2014/main" val="10000"/>
                  </a:ext>
                </a:extLst>
              </a:tr>
              <a:tr h="146200">
                <a:tc>
                  <a:txBody>
                    <a:bodyPr/>
                    <a:lstStyle/>
                    <a:p>
                      <a:pPr marL="34925">
                        <a:lnSpc>
                          <a:spcPct val="100000"/>
                        </a:lnSpc>
                      </a:pPr>
                      <a:r>
                        <a:rPr sz="800" dirty="0">
                          <a:latin typeface="ＭＳ Ｐゴシック"/>
                          <a:cs typeface="ＭＳ Ｐゴシック"/>
                        </a:rPr>
                        <a:t>P</a:t>
                      </a:r>
                      <a:r>
                        <a:rPr sz="800" spc="30" dirty="0">
                          <a:latin typeface="ＭＳ Ｐゴシック"/>
                          <a:cs typeface="ＭＳ Ｐゴシック"/>
                        </a:rPr>
                        <a:t>ro</a:t>
                      </a:r>
                      <a:r>
                        <a:rPr sz="800" spc="25" dirty="0">
                          <a:latin typeface="ＭＳ Ｐゴシック"/>
                          <a:cs typeface="ＭＳ Ｐゴシック"/>
                        </a:rPr>
                        <a:t>m</a:t>
                      </a:r>
                      <a:r>
                        <a:rPr sz="800" spc="30" dirty="0">
                          <a:latin typeface="ＭＳ Ｐゴシック"/>
                          <a:cs typeface="ＭＳ Ｐゴシック"/>
                        </a:rPr>
                        <a:t>o</a:t>
                      </a:r>
                      <a:r>
                        <a:rPr sz="800" spc="35" dirty="0">
                          <a:latin typeface="ＭＳ Ｐゴシック"/>
                          <a:cs typeface="ＭＳ Ｐゴシック"/>
                        </a:rPr>
                        <a:t>t</a:t>
                      </a:r>
                      <a:r>
                        <a:rPr sz="800" spc="15" dirty="0">
                          <a:latin typeface="ＭＳ Ｐゴシック"/>
                          <a:cs typeface="ＭＳ Ｐゴシック"/>
                        </a:rPr>
                        <a:t>i</a:t>
                      </a:r>
                      <a:r>
                        <a:rPr sz="800" spc="30" dirty="0">
                          <a:latin typeface="ＭＳ Ｐゴシック"/>
                          <a:cs typeface="ＭＳ Ｐゴシック"/>
                        </a:rPr>
                        <a:t>o</a:t>
                      </a:r>
                      <a:r>
                        <a:rPr sz="800" dirty="0">
                          <a:latin typeface="ＭＳ Ｐゴシック"/>
                          <a:cs typeface="ＭＳ Ｐゴシック"/>
                        </a:rPr>
                        <a:t>n</a:t>
                      </a:r>
                      <a:r>
                        <a:rPr sz="800" spc="40" dirty="0">
                          <a:latin typeface="ＭＳ Ｐゴシック"/>
                          <a:cs typeface="ＭＳ Ｐゴシック"/>
                        </a:rPr>
                        <a:t> </a:t>
                      </a:r>
                      <a:r>
                        <a:rPr sz="800" spc="30" dirty="0">
                          <a:latin typeface="ＭＳ Ｐゴシック"/>
                          <a:cs typeface="ＭＳ Ｐゴシック"/>
                        </a:rPr>
                        <a:t>o</a:t>
                      </a:r>
                      <a:r>
                        <a:rPr sz="800" dirty="0">
                          <a:latin typeface="ＭＳ Ｐゴシック"/>
                          <a:cs typeface="ＭＳ Ｐゴシック"/>
                        </a:rPr>
                        <a:t>f</a:t>
                      </a:r>
                      <a:r>
                        <a:rPr sz="800" spc="15" dirty="0">
                          <a:latin typeface="ＭＳ Ｐゴシック"/>
                          <a:cs typeface="ＭＳ Ｐゴシック"/>
                        </a:rPr>
                        <a:t> </a:t>
                      </a:r>
                      <a:r>
                        <a:rPr sz="800" spc="5" dirty="0">
                          <a:latin typeface="ＭＳ Ｐゴシック"/>
                          <a:cs typeface="ＭＳ Ｐゴシック"/>
                        </a:rPr>
                        <a:t>S</a:t>
                      </a:r>
                      <a:r>
                        <a:rPr sz="800" spc="35" dirty="0">
                          <a:latin typeface="ＭＳ Ｐゴシック"/>
                          <a:cs typeface="ＭＳ Ｐゴシック"/>
                        </a:rPr>
                        <a:t>M</a:t>
                      </a:r>
                      <a:r>
                        <a:rPr sz="800" spc="-35" dirty="0">
                          <a:latin typeface="ＭＳ Ｐゴシック"/>
                          <a:cs typeface="ＭＳ Ｐゴシック"/>
                        </a:rPr>
                        <a:t>E</a:t>
                      </a:r>
                      <a:r>
                        <a:rPr sz="800" dirty="0">
                          <a:latin typeface="ＭＳ Ｐゴシック"/>
                          <a:cs typeface="ＭＳ Ｐゴシック"/>
                        </a:rPr>
                        <a:t>s</a:t>
                      </a:r>
                      <a:endParaRPr sz="800">
                        <a:latin typeface="ＭＳ Ｐゴシック"/>
                        <a:cs typeface="ＭＳ Ｐゴシック"/>
                      </a:endParaRPr>
                    </a:p>
                  </a:txBody>
                  <a:tcPr marL="0" marR="0" marT="0" marB="0"/>
                </a:tc>
                <a:tc>
                  <a:txBody>
                    <a:bodyPr/>
                    <a:lstStyle/>
                    <a:p>
                      <a:pPr marL="208915">
                        <a:lnSpc>
                          <a:spcPct val="100000"/>
                        </a:lnSpc>
                      </a:pPr>
                      <a:r>
                        <a:rPr sz="800" spc="35" dirty="0">
                          <a:latin typeface="ＭＳ Ｐゴシック"/>
                          <a:cs typeface="ＭＳ Ｐゴシック"/>
                        </a:rPr>
                        <a:t>1</a:t>
                      </a:r>
                      <a:r>
                        <a:rPr sz="800" spc="45" dirty="0">
                          <a:latin typeface="ＭＳ Ｐゴシック"/>
                          <a:cs typeface="ＭＳ Ｐゴシック"/>
                        </a:rPr>
                        <a:t>8</a:t>
                      </a:r>
                      <a:r>
                        <a:rPr sz="800" spc="35" dirty="0">
                          <a:latin typeface="ＭＳ Ｐゴシック"/>
                          <a:cs typeface="ＭＳ Ｐゴシック"/>
                        </a:rPr>
                        <a:t>5</a:t>
                      </a:r>
                      <a:r>
                        <a:rPr sz="800" spc="15" dirty="0">
                          <a:latin typeface="ＭＳ Ｐゴシック"/>
                          <a:cs typeface="ＭＳ Ｐゴシック"/>
                        </a:rPr>
                        <a:t>.</a:t>
                      </a:r>
                      <a:r>
                        <a:rPr sz="800" dirty="0">
                          <a:latin typeface="ＭＳ Ｐゴシック"/>
                          <a:cs typeface="ＭＳ Ｐゴシック"/>
                        </a:rPr>
                        <a:t>3</a:t>
                      </a:r>
                      <a:endParaRPr sz="800">
                        <a:latin typeface="ＭＳ Ｐゴシック"/>
                        <a:cs typeface="ＭＳ Ｐゴシック"/>
                      </a:endParaRPr>
                    </a:p>
                  </a:txBody>
                  <a:tcPr marL="0" marR="0" marT="0" marB="0"/>
                </a:tc>
                <a:tc>
                  <a:txBody>
                    <a:bodyPr/>
                    <a:lstStyle/>
                    <a:p>
                      <a:pPr marL="78105">
                        <a:lnSpc>
                          <a:spcPct val="100000"/>
                        </a:lnSpc>
                      </a:pPr>
                      <a:r>
                        <a:rPr sz="800" dirty="0">
                          <a:latin typeface="ＭＳ Ｐゴシック"/>
                          <a:cs typeface="ＭＳ Ｐゴシック"/>
                        </a:rPr>
                        <a:t>(</a:t>
                      </a:r>
                      <a:r>
                        <a:rPr sz="800" spc="35" dirty="0">
                          <a:latin typeface="ＭＳ Ｐゴシック"/>
                          <a:cs typeface="ＭＳ Ｐゴシック"/>
                        </a:rPr>
                        <a:t>0</a:t>
                      </a:r>
                      <a:r>
                        <a:rPr sz="800" spc="25" dirty="0">
                          <a:latin typeface="ＭＳ Ｐゴシック"/>
                          <a:cs typeface="ＭＳ Ｐゴシック"/>
                        </a:rPr>
                        <a:t>.</a:t>
                      </a:r>
                      <a:r>
                        <a:rPr sz="800" spc="35" dirty="0">
                          <a:latin typeface="ＭＳ Ｐゴシック"/>
                          <a:cs typeface="ＭＳ Ｐゴシック"/>
                        </a:rPr>
                        <a:t>2</a:t>
                      </a:r>
                      <a:r>
                        <a:rPr sz="800" dirty="0">
                          <a:latin typeface="ＭＳ Ｐゴシック"/>
                          <a:cs typeface="ＭＳ Ｐゴシック"/>
                        </a:rPr>
                        <a:t>)</a:t>
                      </a:r>
                      <a:endParaRPr sz="800">
                        <a:latin typeface="ＭＳ Ｐゴシック"/>
                        <a:cs typeface="ＭＳ Ｐゴシック"/>
                      </a:endParaRPr>
                    </a:p>
                  </a:txBody>
                  <a:tcPr marL="0" marR="0" marT="0" marB="0"/>
                </a:tc>
                <a:extLst>
                  <a:ext uri="{0D108BD9-81ED-4DB2-BD59-A6C34878D82A}">
                    <a16:rowId xmlns:a16="http://schemas.microsoft.com/office/drawing/2014/main" val="10001"/>
                  </a:ext>
                </a:extLst>
              </a:tr>
              <a:tr h="145956">
                <a:tc>
                  <a:txBody>
                    <a:bodyPr/>
                    <a:lstStyle/>
                    <a:p>
                      <a:pPr marL="34925">
                        <a:lnSpc>
                          <a:spcPct val="100000"/>
                        </a:lnSpc>
                      </a:pPr>
                      <a:r>
                        <a:rPr sz="800" spc="-30" dirty="0">
                          <a:latin typeface="ＭＳ Ｐゴシック"/>
                          <a:cs typeface="ＭＳ Ｐゴシック"/>
                        </a:rPr>
                        <a:t>E</a:t>
                      </a:r>
                      <a:r>
                        <a:rPr sz="800" spc="25" dirty="0">
                          <a:latin typeface="ＭＳ Ｐゴシック"/>
                          <a:cs typeface="ＭＳ Ｐゴシック"/>
                        </a:rPr>
                        <a:t>n</a:t>
                      </a:r>
                      <a:r>
                        <a:rPr sz="800" spc="35" dirty="0">
                          <a:latin typeface="ＭＳ Ｐゴシック"/>
                          <a:cs typeface="ＭＳ Ｐゴシック"/>
                        </a:rPr>
                        <a:t>e</a:t>
                      </a:r>
                      <a:r>
                        <a:rPr sz="800" spc="40" dirty="0">
                          <a:latin typeface="ＭＳ Ｐゴシック"/>
                          <a:cs typeface="ＭＳ Ｐゴシック"/>
                        </a:rPr>
                        <a:t>r</a:t>
                      </a:r>
                      <a:r>
                        <a:rPr sz="800" spc="-5" dirty="0">
                          <a:latin typeface="ＭＳ Ｐゴシック"/>
                          <a:cs typeface="ＭＳ Ｐゴシック"/>
                        </a:rPr>
                        <a:t>g</a:t>
                      </a:r>
                      <a:r>
                        <a:rPr sz="800" dirty="0">
                          <a:latin typeface="ＭＳ Ｐゴシック"/>
                          <a:cs typeface="ＭＳ Ｐゴシック"/>
                        </a:rPr>
                        <a:t>y</a:t>
                      </a:r>
                      <a:endParaRPr sz="800">
                        <a:latin typeface="ＭＳ Ｐゴシック"/>
                        <a:cs typeface="ＭＳ Ｐゴシック"/>
                      </a:endParaRPr>
                    </a:p>
                  </a:txBody>
                  <a:tcPr marL="0" marR="0" marT="0" marB="0"/>
                </a:tc>
                <a:tc>
                  <a:txBody>
                    <a:bodyPr/>
                    <a:lstStyle/>
                    <a:p>
                      <a:pPr marL="208915">
                        <a:lnSpc>
                          <a:spcPct val="100000"/>
                        </a:lnSpc>
                      </a:pPr>
                      <a:r>
                        <a:rPr sz="800" spc="35" dirty="0">
                          <a:latin typeface="ＭＳ Ｐゴシック"/>
                          <a:cs typeface="ＭＳ Ｐゴシック"/>
                        </a:rPr>
                        <a:t>9</a:t>
                      </a:r>
                      <a:r>
                        <a:rPr sz="800" spc="45" dirty="0">
                          <a:latin typeface="ＭＳ Ｐゴシック"/>
                          <a:cs typeface="ＭＳ Ｐゴシック"/>
                        </a:rPr>
                        <a:t>6</a:t>
                      </a:r>
                      <a:r>
                        <a:rPr sz="800" spc="35" dirty="0">
                          <a:latin typeface="ＭＳ Ｐゴシック"/>
                          <a:cs typeface="ＭＳ Ｐゴシック"/>
                        </a:rPr>
                        <a:t>4</a:t>
                      </a:r>
                      <a:r>
                        <a:rPr sz="800" spc="15" dirty="0">
                          <a:latin typeface="ＭＳ Ｐゴシック"/>
                          <a:cs typeface="ＭＳ Ｐゴシック"/>
                        </a:rPr>
                        <a:t>.</a:t>
                      </a:r>
                      <a:r>
                        <a:rPr sz="800" dirty="0">
                          <a:latin typeface="ＭＳ Ｐゴシック"/>
                          <a:cs typeface="ＭＳ Ｐゴシック"/>
                        </a:rPr>
                        <a:t>2</a:t>
                      </a:r>
                      <a:endParaRPr sz="800">
                        <a:latin typeface="ＭＳ Ｐゴシック"/>
                        <a:cs typeface="ＭＳ Ｐゴシック"/>
                      </a:endParaRPr>
                    </a:p>
                  </a:txBody>
                  <a:tcPr marL="0" marR="0" marT="0" marB="0"/>
                </a:tc>
                <a:tc>
                  <a:txBody>
                    <a:bodyPr/>
                    <a:lstStyle/>
                    <a:p>
                      <a:pPr marL="78105">
                        <a:lnSpc>
                          <a:spcPct val="100000"/>
                        </a:lnSpc>
                      </a:pPr>
                      <a:r>
                        <a:rPr sz="800" dirty="0">
                          <a:latin typeface="ＭＳ Ｐゴシック"/>
                          <a:cs typeface="ＭＳ Ｐゴシック"/>
                        </a:rPr>
                        <a:t>(</a:t>
                      </a:r>
                      <a:r>
                        <a:rPr sz="800" spc="35" dirty="0">
                          <a:latin typeface="ＭＳ Ｐゴシック"/>
                          <a:cs typeface="ＭＳ Ｐゴシック"/>
                        </a:rPr>
                        <a:t>1</a:t>
                      </a:r>
                      <a:r>
                        <a:rPr sz="800" spc="25" dirty="0">
                          <a:latin typeface="ＭＳ Ｐゴシック"/>
                          <a:cs typeface="ＭＳ Ｐゴシック"/>
                        </a:rPr>
                        <a:t>.</a:t>
                      </a:r>
                      <a:r>
                        <a:rPr sz="800" spc="35" dirty="0">
                          <a:latin typeface="ＭＳ Ｐゴシック"/>
                          <a:cs typeface="ＭＳ Ｐゴシック"/>
                        </a:rPr>
                        <a:t>0</a:t>
                      </a:r>
                      <a:r>
                        <a:rPr sz="800" dirty="0">
                          <a:latin typeface="ＭＳ Ｐゴシック"/>
                          <a:cs typeface="ＭＳ Ｐゴシック"/>
                        </a:rPr>
                        <a:t>)</a:t>
                      </a:r>
                      <a:endParaRPr sz="800">
                        <a:latin typeface="ＭＳ Ｐゴシック"/>
                        <a:cs typeface="ＭＳ Ｐゴシック"/>
                      </a:endParaRPr>
                    </a:p>
                  </a:txBody>
                  <a:tcPr marL="0" marR="0" marT="0" marB="0"/>
                </a:tc>
                <a:extLst>
                  <a:ext uri="{0D108BD9-81ED-4DB2-BD59-A6C34878D82A}">
                    <a16:rowId xmlns:a16="http://schemas.microsoft.com/office/drawing/2014/main" val="10002"/>
                  </a:ext>
                </a:extLst>
              </a:tr>
              <a:tr h="146771">
                <a:tc>
                  <a:txBody>
                    <a:bodyPr/>
                    <a:lstStyle/>
                    <a:p>
                      <a:pPr marL="34925">
                        <a:lnSpc>
                          <a:spcPct val="100000"/>
                        </a:lnSpc>
                      </a:pPr>
                      <a:r>
                        <a:rPr sz="800" spc="-15" dirty="0">
                          <a:latin typeface="ＭＳ Ｐゴシック"/>
                          <a:cs typeface="ＭＳ Ｐゴシック"/>
                        </a:rPr>
                        <a:t>F</a:t>
                      </a:r>
                      <a:r>
                        <a:rPr sz="800" spc="20" dirty="0">
                          <a:latin typeface="ＭＳ Ｐゴシック"/>
                          <a:cs typeface="ＭＳ Ｐゴシック"/>
                        </a:rPr>
                        <a:t>o</a:t>
                      </a:r>
                      <a:r>
                        <a:rPr sz="800" spc="30" dirty="0">
                          <a:latin typeface="ＭＳ Ｐゴシック"/>
                          <a:cs typeface="ＭＳ Ｐゴシック"/>
                        </a:rPr>
                        <a:t>r</a:t>
                      </a:r>
                      <a:r>
                        <a:rPr sz="800" spc="40" dirty="0">
                          <a:latin typeface="ＭＳ Ｐゴシック"/>
                          <a:cs typeface="ＭＳ Ｐゴシック"/>
                        </a:rPr>
                        <a:t>m</a:t>
                      </a:r>
                      <a:r>
                        <a:rPr sz="800" spc="35" dirty="0">
                          <a:latin typeface="ＭＳ Ｐゴシック"/>
                          <a:cs typeface="ＭＳ Ｐゴシック"/>
                        </a:rPr>
                        <a:t>e</a:t>
                      </a:r>
                      <a:r>
                        <a:rPr sz="800" dirty="0">
                          <a:latin typeface="ＭＳ Ｐゴシック"/>
                          <a:cs typeface="ＭＳ Ｐゴシック"/>
                        </a:rPr>
                        <a:t>r</a:t>
                      </a:r>
                      <a:r>
                        <a:rPr sz="800" spc="40" dirty="0">
                          <a:latin typeface="ＭＳ Ｐゴシック"/>
                          <a:cs typeface="ＭＳ Ｐゴシック"/>
                        </a:rPr>
                        <a:t> </a:t>
                      </a:r>
                      <a:r>
                        <a:rPr sz="800" spc="15" dirty="0">
                          <a:latin typeface="ＭＳ Ｐゴシック"/>
                          <a:cs typeface="ＭＳ Ｐゴシック"/>
                        </a:rPr>
                        <a:t>M</a:t>
                      </a:r>
                      <a:r>
                        <a:rPr sz="800" spc="25" dirty="0">
                          <a:latin typeface="ＭＳ Ｐゴシック"/>
                          <a:cs typeface="ＭＳ Ｐゴシック"/>
                        </a:rPr>
                        <a:t>i</a:t>
                      </a:r>
                      <a:r>
                        <a:rPr sz="800" spc="15" dirty="0">
                          <a:latin typeface="ＭＳ Ｐゴシック"/>
                          <a:cs typeface="ＭＳ Ｐゴシック"/>
                        </a:rPr>
                        <a:t>l</a:t>
                      </a:r>
                      <a:r>
                        <a:rPr sz="800" spc="25" dirty="0">
                          <a:latin typeface="ＭＳ Ｐゴシック"/>
                          <a:cs typeface="ＭＳ Ｐゴシック"/>
                        </a:rPr>
                        <a:t>it</a:t>
                      </a:r>
                      <a:r>
                        <a:rPr sz="800" spc="-30" dirty="0">
                          <a:latin typeface="ＭＳ Ｐゴシック"/>
                          <a:cs typeface="ＭＳ Ｐゴシック"/>
                        </a:rPr>
                        <a:t>a</a:t>
                      </a:r>
                      <a:r>
                        <a:rPr sz="800" spc="50" dirty="0">
                          <a:latin typeface="ＭＳ Ｐゴシック"/>
                          <a:cs typeface="ＭＳ Ｐゴシック"/>
                        </a:rPr>
                        <a:t>r</a:t>
                      </a:r>
                      <a:r>
                        <a:rPr sz="800" dirty="0">
                          <a:latin typeface="ＭＳ Ｐゴシック"/>
                          <a:cs typeface="ＭＳ Ｐゴシック"/>
                        </a:rPr>
                        <a:t>y</a:t>
                      </a:r>
                      <a:r>
                        <a:rPr sz="800" spc="-15" dirty="0">
                          <a:latin typeface="ＭＳ Ｐゴシック"/>
                          <a:cs typeface="ＭＳ Ｐゴシック"/>
                        </a:rPr>
                        <a:t> </a:t>
                      </a:r>
                      <a:r>
                        <a:rPr sz="800" dirty="0">
                          <a:latin typeface="ＭＳ Ｐゴシック"/>
                          <a:cs typeface="ＭＳ Ｐゴシック"/>
                        </a:rPr>
                        <a:t>P</a:t>
                      </a:r>
                      <a:r>
                        <a:rPr sz="800" spc="35" dirty="0">
                          <a:latin typeface="ＭＳ Ｐゴシック"/>
                          <a:cs typeface="ＭＳ Ｐゴシック"/>
                        </a:rPr>
                        <a:t>e</a:t>
                      </a:r>
                      <a:r>
                        <a:rPr sz="800" spc="30" dirty="0">
                          <a:latin typeface="ＭＳ Ｐゴシック"/>
                          <a:cs typeface="ＭＳ Ｐゴシック"/>
                        </a:rPr>
                        <a:t>r</a:t>
                      </a:r>
                      <a:r>
                        <a:rPr sz="800" spc="5" dirty="0">
                          <a:latin typeface="ＭＳ Ｐゴシック"/>
                          <a:cs typeface="ＭＳ Ｐゴシック"/>
                        </a:rPr>
                        <a:t>s</a:t>
                      </a:r>
                      <a:r>
                        <a:rPr sz="800" spc="20" dirty="0">
                          <a:latin typeface="ＭＳ Ｐゴシック"/>
                          <a:cs typeface="ＭＳ Ｐゴシック"/>
                        </a:rPr>
                        <a:t>o</a:t>
                      </a:r>
                      <a:r>
                        <a:rPr sz="800" spc="35" dirty="0">
                          <a:latin typeface="ＭＳ Ｐゴシック"/>
                          <a:cs typeface="ＭＳ Ｐゴシック"/>
                        </a:rPr>
                        <a:t>n</a:t>
                      </a:r>
                      <a:r>
                        <a:rPr sz="800" spc="-20" dirty="0">
                          <a:latin typeface="ＭＳ Ｐゴシック"/>
                          <a:cs typeface="ＭＳ Ｐゴシック"/>
                        </a:rPr>
                        <a:t>a</a:t>
                      </a:r>
                      <a:r>
                        <a:rPr sz="800" dirty="0">
                          <a:latin typeface="ＭＳ Ｐゴシック"/>
                          <a:cs typeface="ＭＳ Ｐゴシック"/>
                        </a:rPr>
                        <a:t>l</a:t>
                      </a:r>
                      <a:r>
                        <a:rPr sz="800" spc="30" dirty="0">
                          <a:latin typeface="ＭＳ Ｐゴシック"/>
                          <a:cs typeface="ＭＳ Ｐゴシック"/>
                        </a:rPr>
                        <a:t> </a:t>
                      </a:r>
                      <a:r>
                        <a:rPr sz="800" spc="-10" dirty="0">
                          <a:latin typeface="ＭＳ Ｐゴシック"/>
                          <a:cs typeface="ＭＳ Ｐゴシック"/>
                        </a:rPr>
                        <a:t>P</a:t>
                      </a:r>
                      <a:r>
                        <a:rPr sz="800" spc="35" dirty="0">
                          <a:latin typeface="ＭＳ Ｐゴシック"/>
                          <a:cs typeface="ＭＳ Ｐゴシック"/>
                        </a:rPr>
                        <a:t>e</a:t>
                      </a:r>
                      <a:r>
                        <a:rPr sz="800" spc="45" dirty="0">
                          <a:latin typeface="ＭＳ Ｐゴシック"/>
                          <a:cs typeface="ＭＳ Ｐゴシック"/>
                        </a:rPr>
                        <a:t>n</a:t>
                      </a:r>
                      <a:r>
                        <a:rPr sz="800" spc="-15" dirty="0">
                          <a:latin typeface="ＭＳ Ｐゴシック"/>
                          <a:cs typeface="ＭＳ Ｐゴシック"/>
                        </a:rPr>
                        <a:t>s</a:t>
                      </a:r>
                      <a:r>
                        <a:rPr sz="800" spc="15" dirty="0">
                          <a:latin typeface="ＭＳ Ｐゴシック"/>
                          <a:cs typeface="ＭＳ Ｐゴシック"/>
                        </a:rPr>
                        <a:t>i</a:t>
                      </a:r>
                      <a:r>
                        <a:rPr sz="800" spc="40" dirty="0">
                          <a:latin typeface="ＭＳ Ｐゴシック"/>
                          <a:cs typeface="ＭＳ Ｐゴシック"/>
                        </a:rPr>
                        <a:t>o</a:t>
                      </a:r>
                      <a:r>
                        <a:rPr sz="800" spc="15" dirty="0">
                          <a:latin typeface="ＭＳ Ｐゴシック"/>
                          <a:cs typeface="ＭＳ Ｐゴシック"/>
                        </a:rPr>
                        <a:t>n</a:t>
                      </a:r>
                      <a:r>
                        <a:rPr sz="800" dirty="0">
                          <a:latin typeface="ＭＳ Ｐゴシック"/>
                          <a:cs typeface="ＭＳ Ｐゴシック"/>
                        </a:rPr>
                        <a:t>s</a:t>
                      </a:r>
                      <a:endParaRPr sz="800">
                        <a:latin typeface="ＭＳ Ｐゴシック"/>
                        <a:cs typeface="ＭＳ Ｐゴシック"/>
                      </a:endParaRPr>
                    </a:p>
                  </a:txBody>
                  <a:tcPr marL="0" marR="0" marT="0" marB="0"/>
                </a:tc>
                <a:tc>
                  <a:txBody>
                    <a:bodyPr/>
                    <a:lstStyle/>
                    <a:p>
                      <a:pPr marL="208915">
                        <a:lnSpc>
                          <a:spcPct val="100000"/>
                        </a:lnSpc>
                      </a:pPr>
                      <a:r>
                        <a:rPr sz="800" spc="35" dirty="0">
                          <a:latin typeface="ＭＳ Ｐゴシック"/>
                          <a:cs typeface="ＭＳ Ｐゴシック"/>
                        </a:rPr>
                        <a:t>4</a:t>
                      </a:r>
                      <a:r>
                        <a:rPr sz="800" spc="45" dirty="0">
                          <a:latin typeface="ＭＳ Ｐゴシック"/>
                          <a:cs typeface="ＭＳ Ｐゴシック"/>
                        </a:rPr>
                        <a:t>4</a:t>
                      </a:r>
                      <a:r>
                        <a:rPr sz="800" spc="35" dirty="0">
                          <a:latin typeface="ＭＳ Ｐゴシック"/>
                          <a:cs typeface="ＭＳ Ｐゴシック"/>
                        </a:rPr>
                        <a:t>4</a:t>
                      </a:r>
                      <a:r>
                        <a:rPr sz="800" spc="15" dirty="0">
                          <a:latin typeface="ＭＳ Ｐゴシック"/>
                          <a:cs typeface="ＭＳ Ｐゴシック"/>
                        </a:rPr>
                        <a:t>.</a:t>
                      </a:r>
                      <a:r>
                        <a:rPr sz="800" dirty="0">
                          <a:latin typeface="ＭＳ Ｐゴシック"/>
                          <a:cs typeface="ＭＳ Ｐゴシック"/>
                        </a:rPr>
                        <a:t>3</a:t>
                      </a:r>
                      <a:endParaRPr sz="800">
                        <a:latin typeface="ＭＳ Ｐゴシック"/>
                        <a:cs typeface="ＭＳ Ｐゴシック"/>
                      </a:endParaRPr>
                    </a:p>
                  </a:txBody>
                  <a:tcPr marL="0" marR="0" marT="0" marB="0"/>
                </a:tc>
                <a:tc>
                  <a:txBody>
                    <a:bodyPr/>
                    <a:lstStyle/>
                    <a:p>
                      <a:pPr marL="78105">
                        <a:lnSpc>
                          <a:spcPct val="100000"/>
                        </a:lnSpc>
                      </a:pPr>
                      <a:r>
                        <a:rPr sz="800" dirty="0">
                          <a:latin typeface="ＭＳ Ｐゴシック"/>
                          <a:cs typeface="ＭＳ Ｐゴシック"/>
                        </a:rPr>
                        <a:t>(</a:t>
                      </a:r>
                      <a:r>
                        <a:rPr sz="800" spc="35" dirty="0">
                          <a:latin typeface="ＭＳ Ｐゴシック"/>
                          <a:cs typeface="ＭＳ Ｐゴシック"/>
                        </a:rPr>
                        <a:t>0</a:t>
                      </a:r>
                      <a:r>
                        <a:rPr sz="800" spc="25" dirty="0">
                          <a:latin typeface="ＭＳ Ｐゴシック"/>
                          <a:cs typeface="ＭＳ Ｐゴシック"/>
                        </a:rPr>
                        <a:t>.</a:t>
                      </a:r>
                      <a:r>
                        <a:rPr sz="800" spc="35" dirty="0">
                          <a:latin typeface="ＭＳ Ｐゴシック"/>
                          <a:cs typeface="ＭＳ Ｐゴシック"/>
                        </a:rPr>
                        <a:t>5</a:t>
                      </a:r>
                      <a:r>
                        <a:rPr sz="800" dirty="0">
                          <a:latin typeface="ＭＳ Ｐゴシック"/>
                          <a:cs typeface="ＭＳ Ｐゴシック"/>
                        </a:rPr>
                        <a:t>)</a:t>
                      </a:r>
                      <a:endParaRPr sz="800">
                        <a:latin typeface="ＭＳ Ｐゴシック"/>
                        <a:cs typeface="ＭＳ Ｐゴシック"/>
                      </a:endParaRPr>
                    </a:p>
                  </a:txBody>
                  <a:tcPr marL="0" marR="0" marT="0" marB="0"/>
                </a:tc>
                <a:extLst>
                  <a:ext uri="{0D108BD9-81ED-4DB2-BD59-A6C34878D82A}">
                    <a16:rowId xmlns:a16="http://schemas.microsoft.com/office/drawing/2014/main" val="10003"/>
                  </a:ext>
                </a:extLst>
              </a:tr>
              <a:tr h="146281">
                <a:tc>
                  <a:txBody>
                    <a:bodyPr/>
                    <a:lstStyle/>
                    <a:p>
                      <a:pPr marL="34925">
                        <a:lnSpc>
                          <a:spcPct val="100000"/>
                        </a:lnSpc>
                      </a:pPr>
                      <a:r>
                        <a:rPr sz="800" spc="-30" dirty="0">
                          <a:latin typeface="ＭＳ Ｐゴシック"/>
                          <a:cs typeface="ＭＳ Ｐゴシック"/>
                        </a:rPr>
                        <a:t>E</a:t>
                      </a:r>
                      <a:r>
                        <a:rPr sz="800" spc="25" dirty="0">
                          <a:latin typeface="ＭＳ Ｐゴシック"/>
                          <a:cs typeface="ＭＳ Ｐゴシック"/>
                        </a:rPr>
                        <a:t>c</a:t>
                      </a:r>
                      <a:r>
                        <a:rPr sz="800" spc="30" dirty="0">
                          <a:latin typeface="ＭＳ Ｐゴシック"/>
                          <a:cs typeface="ＭＳ Ｐゴシック"/>
                        </a:rPr>
                        <a:t>o</a:t>
                      </a:r>
                      <a:r>
                        <a:rPr sz="800" spc="45" dirty="0">
                          <a:latin typeface="ＭＳ Ｐゴシック"/>
                          <a:cs typeface="ＭＳ Ｐゴシック"/>
                        </a:rPr>
                        <a:t>n</a:t>
                      </a:r>
                      <a:r>
                        <a:rPr sz="800" spc="10" dirty="0">
                          <a:latin typeface="ＭＳ Ｐゴシック"/>
                          <a:cs typeface="ＭＳ Ｐゴシック"/>
                        </a:rPr>
                        <a:t>o</a:t>
                      </a:r>
                      <a:r>
                        <a:rPr sz="800" spc="40" dirty="0">
                          <a:latin typeface="ＭＳ Ｐゴシック"/>
                          <a:cs typeface="ＭＳ Ｐゴシック"/>
                        </a:rPr>
                        <a:t>m</a:t>
                      </a:r>
                      <a:r>
                        <a:rPr sz="800" spc="25" dirty="0">
                          <a:latin typeface="ＭＳ Ｐゴシック"/>
                          <a:cs typeface="ＭＳ Ｐゴシック"/>
                        </a:rPr>
                        <a:t>i</a:t>
                      </a:r>
                      <a:r>
                        <a:rPr sz="800" dirty="0">
                          <a:latin typeface="ＭＳ Ｐゴシック"/>
                          <a:cs typeface="ＭＳ Ｐゴシック"/>
                        </a:rPr>
                        <a:t>c</a:t>
                      </a:r>
                      <a:r>
                        <a:rPr sz="800" spc="30" dirty="0">
                          <a:latin typeface="ＭＳ Ｐゴシック"/>
                          <a:cs typeface="ＭＳ Ｐゴシック"/>
                        </a:rPr>
                        <a:t> </a:t>
                      </a:r>
                      <a:r>
                        <a:rPr sz="800" spc="-15" dirty="0">
                          <a:latin typeface="ＭＳ Ｐゴシック"/>
                          <a:cs typeface="ＭＳ Ｐゴシック"/>
                        </a:rPr>
                        <a:t>A</a:t>
                      </a:r>
                      <a:r>
                        <a:rPr sz="800" spc="-5" dirty="0">
                          <a:latin typeface="ＭＳ Ｐゴシック"/>
                          <a:cs typeface="ＭＳ Ｐゴシック"/>
                        </a:rPr>
                        <a:t>ss</a:t>
                      </a:r>
                      <a:r>
                        <a:rPr sz="800" spc="15" dirty="0">
                          <a:latin typeface="ＭＳ Ｐゴシック"/>
                          <a:cs typeface="ＭＳ Ｐゴシック"/>
                        </a:rPr>
                        <a:t>i</a:t>
                      </a:r>
                      <a:r>
                        <a:rPr sz="800" spc="5" dirty="0">
                          <a:latin typeface="ＭＳ Ｐゴシック"/>
                          <a:cs typeface="ＭＳ Ｐゴシック"/>
                        </a:rPr>
                        <a:t>s</a:t>
                      </a:r>
                      <a:r>
                        <a:rPr sz="800" spc="25" dirty="0">
                          <a:latin typeface="ＭＳ Ｐゴシック"/>
                          <a:cs typeface="ＭＳ Ｐゴシック"/>
                        </a:rPr>
                        <a:t>t</a:t>
                      </a:r>
                      <a:r>
                        <a:rPr sz="800" spc="-20" dirty="0">
                          <a:latin typeface="ＭＳ Ｐゴシック"/>
                          <a:cs typeface="ＭＳ Ｐゴシック"/>
                        </a:rPr>
                        <a:t>a</a:t>
                      </a:r>
                      <a:r>
                        <a:rPr sz="800" spc="35" dirty="0">
                          <a:latin typeface="ＭＳ Ｐゴシック"/>
                          <a:cs typeface="ＭＳ Ｐゴシック"/>
                        </a:rPr>
                        <a:t>nc</a:t>
                      </a:r>
                      <a:r>
                        <a:rPr sz="800" dirty="0">
                          <a:latin typeface="ＭＳ Ｐゴシック"/>
                          <a:cs typeface="ＭＳ Ｐゴシック"/>
                        </a:rPr>
                        <a:t>e</a:t>
                      </a:r>
                      <a:endParaRPr sz="800">
                        <a:latin typeface="ＭＳ Ｐゴシック"/>
                        <a:cs typeface="ＭＳ Ｐゴシック"/>
                      </a:endParaRPr>
                    </a:p>
                  </a:txBody>
                  <a:tcPr marL="0" marR="0" marT="0" marB="0"/>
                </a:tc>
                <a:tc>
                  <a:txBody>
                    <a:bodyPr/>
                    <a:lstStyle/>
                    <a:p>
                      <a:pPr marL="208915">
                        <a:lnSpc>
                          <a:spcPct val="100000"/>
                        </a:lnSpc>
                      </a:pPr>
                      <a:r>
                        <a:rPr sz="800" spc="35" dirty="0">
                          <a:latin typeface="ＭＳ Ｐゴシック"/>
                          <a:cs typeface="ＭＳ Ｐゴシック"/>
                        </a:rPr>
                        <a:t>5</a:t>
                      </a:r>
                      <a:r>
                        <a:rPr sz="800" spc="45" dirty="0">
                          <a:latin typeface="ＭＳ Ｐゴシック"/>
                          <a:cs typeface="ＭＳ Ｐゴシック"/>
                        </a:rPr>
                        <a:t>0</a:t>
                      </a:r>
                      <a:r>
                        <a:rPr sz="800" spc="35" dirty="0">
                          <a:latin typeface="ＭＳ Ｐゴシック"/>
                          <a:cs typeface="ＭＳ Ｐゴシック"/>
                        </a:rPr>
                        <a:t>9</a:t>
                      </a:r>
                      <a:r>
                        <a:rPr sz="800" spc="15" dirty="0">
                          <a:latin typeface="ＭＳ Ｐゴシック"/>
                          <a:cs typeface="ＭＳ Ｐゴシック"/>
                        </a:rPr>
                        <a:t>.</a:t>
                      </a:r>
                      <a:r>
                        <a:rPr sz="800" dirty="0">
                          <a:latin typeface="ＭＳ Ｐゴシック"/>
                          <a:cs typeface="ＭＳ Ｐゴシック"/>
                        </a:rPr>
                        <a:t>8</a:t>
                      </a:r>
                      <a:endParaRPr sz="800">
                        <a:latin typeface="ＭＳ Ｐゴシック"/>
                        <a:cs typeface="ＭＳ Ｐゴシック"/>
                      </a:endParaRPr>
                    </a:p>
                  </a:txBody>
                  <a:tcPr marL="0" marR="0" marT="0" marB="0"/>
                </a:tc>
                <a:tc>
                  <a:txBody>
                    <a:bodyPr/>
                    <a:lstStyle/>
                    <a:p>
                      <a:pPr marL="78105">
                        <a:lnSpc>
                          <a:spcPct val="100000"/>
                        </a:lnSpc>
                      </a:pPr>
                      <a:r>
                        <a:rPr sz="800" dirty="0">
                          <a:latin typeface="ＭＳ Ｐゴシック"/>
                          <a:cs typeface="ＭＳ Ｐゴシック"/>
                        </a:rPr>
                        <a:t>(</a:t>
                      </a:r>
                      <a:r>
                        <a:rPr sz="800" spc="35" dirty="0">
                          <a:latin typeface="ＭＳ Ｐゴシック"/>
                          <a:cs typeface="ＭＳ Ｐゴシック"/>
                        </a:rPr>
                        <a:t>0</a:t>
                      </a:r>
                      <a:r>
                        <a:rPr sz="800" spc="25" dirty="0">
                          <a:latin typeface="ＭＳ Ｐゴシック"/>
                          <a:cs typeface="ＭＳ Ｐゴシック"/>
                        </a:rPr>
                        <a:t>.</a:t>
                      </a:r>
                      <a:r>
                        <a:rPr sz="800" spc="35" dirty="0">
                          <a:latin typeface="ＭＳ Ｐゴシック"/>
                          <a:cs typeface="ＭＳ Ｐゴシック"/>
                        </a:rPr>
                        <a:t>5</a:t>
                      </a:r>
                      <a:r>
                        <a:rPr sz="800" dirty="0">
                          <a:latin typeface="ＭＳ Ｐゴシック"/>
                          <a:cs typeface="ＭＳ Ｐゴシック"/>
                        </a:rPr>
                        <a:t>)</a:t>
                      </a:r>
                      <a:endParaRPr sz="800">
                        <a:latin typeface="ＭＳ Ｐゴシック"/>
                        <a:cs typeface="ＭＳ Ｐゴシック"/>
                      </a:endParaRPr>
                    </a:p>
                  </a:txBody>
                  <a:tcPr marL="0" marR="0" marT="0" marB="0"/>
                </a:tc>
                <a:extLst>
                  <a:ext uri="{0D108BD9-81ED-4DB2-BD59-A6C34878D82A}">
                    <a16:rowId xmlns:a16="http://schemas.microsoft.com/office/drawing/2014/main" val="10004"/>
                  </a:ext>
                </a:extLst>
              </a:tr>
              <a:tr h="146119">
                <a:tc>
                  <a:txBody>
                    <a:bodyPr/>
                    <a:lstStyle/>
                    <a:p>
                      <a:pPr marL="34925">
                        <a:lnSpc>
                          <a:spcPct val="100000"/>
                        </a:lnSpc>
                      </a:pPr>
                      <a:r>
                        <a:rPr sz="800" spc="25" dirty="0">
                          <a:latin typeface="ＭＳ Ｐゴシック"/>
                          <a:cs typeface="ＭＳ Ｐゴシック"/>
                        </a:rPr>
                        <a:t>M</a:t>
                      </a:r>
                      <a:r>
                        <a:rPr sz="800" spc="15" dirty="0">
                          <a:latin typeface="ＭＳ Ｐゴシック"/>
                          <a:cs typeface="ＭＳ Ｐゴシック"/>
                        </a:rPr>
                        <a:t>i</a:t>
                      </a:r>
                      <a:r>
                        <a:rPr sz="800" spc="-15" dirty="0">
                          <a:latin typeface="ＭＳ Ｐゴシック"/>
                          <a:cs typeface="ＭＳ Ｐゴシック"/>
                        </a:rPr>
                        <a:t>s</a:t>
                      </a:r>
                      <a:r>
                        <a:rPr sz="800" spc="45" dirty="0">
                          <a:latin typeface="ＭＳ Ｐゴシック"/>
                          <a:cs typeface="ＭＳ Ｐゴシック"/>
                        </a:rPr>
                        <a:t>c</a:t>
                      </a:r>
                      <a:r>
                        <a:rPr sz="800" spc="35" dirty="0">
                          <a:latin typeface="ＭＳ Ｐゴシック"/>
                          <a:cs typeface="ＭＳ Ｐゴシック"/>
                        </a:rPr>
                        <a:t>e</a:t>
                      </a:r>
                      <a:r>
                        <a:rPr sz="800" spc="15" dirty="0">
                          <a:latin typeface="ＭＳ Ｐゴシック"/>
                          <a:cs typeface="ＭＳ Ｐゴシック"/>
                        </a:rPr>
                        <a:t>l</a:t>
                      </a:r>
                      <a:r>
                        <a:rPr sz="800" spc="5" dirty="0">
                          <a:latin typeface="ＭＳ Ｐゴシック"/>
                          <a:cs typeface="ＭＳ Ｐゴシック"/>
                        </a:rPr>
                        <a:t>l</a:t>
                      </a:r>
                      <a:r>
                        <a:rPr sz="800" spc="-10" dirty="0">
                          <a:latin typeface="ＭＳ Ｐゴシック"/>
                          <a:cs typeface="ＭＳ Ｐゴシック"/>
                        </a:rPr>
                        <a:t>a</a:t>
                      </a:r>
                      <a:r>
                        <a:rPr sz="800" spc="35" dirty="0">
                          <a:latin typeface="ＭＳ Ｐゴシック"/>
                          <a:cs typeface="ＭＳ Ｐゴシック"/>
                        </a:rPr>
                        <a:t>n</a:t>
                      </a:r>
                      <a:r>
                        <a:rPr sz="800" spc="25" dirty="0">
                          <a:latin typeface="ＭＳ Ｐゴシック"/>
                          <a:cs typeface="ＭＳ Ｐゴシック"/>
                        </a:rPr>
                        <a:t>e</a:t>
                      </a:r>
                      <a:r>
                        <a:rPr sz="800" spc="30" dirty="0">
                          <a:latin typeface="ＭＳ Ｐゴシック"/>
                          <a:cs typeface="ＭＳ Ｐゴシック"/>
                        </a:rPr>
                        <a:t>o</a:t>
                      </a:r>
                      <a:r>
                        <a:rPr sz="800" spc="35" dirty="0">
                          <a:latin typeface="ＭＳ Ｐゴシック"/>
                          <a:cs typeface="ＭＳ Ｐゴシック"/>
                        </a:rPr>
                        <a:t>u</a:t>
                      </a:r>
                      <a:r>
                        <a:rPr sz="800" dirty="0">
                          <a:latin typeface="ＭＳ Ｐゴシック"/>
                          <a:cs typeface="ＭＳ Ｐゴシック"/>
                        </a:rPr>
                        <a:t>s</a:t>
                      </a:r>
                      <a:endParaRPr sz="800">
                        <a:latin typeface="ＭＳ Ｐゴシック"/>
                        <a:cs typeface="ＭＳ Ｐゴシック"/>
                      </a:endParaRPr>
                    </a:p>
                  </a:txBody>
                  <a:tcPr marL="0" marR="0" marT="0" marB="0"/>
                </a:tc>
                <a:tc>
                  <a:txBody>
                    <a:bodyPr/>
                    <a:lstStyle/>
                    <a:p>
                      <a:pPr marL="114935">
                        <a:lnSpc>
                          <a:spcPct val="100000"/>
                        </a:lnSpc>
                      </a:pPr>
                      <a:r>
                        <a:rPr sz="800" spc="35" dirty="0">
                          <a:latin typeface="ＭＳ Ｐゴシック"/>
                          <a:cs typeface="ＭＳ Ｐゴシック"/>
                        </a:rPr>
                        <a:t>6</a:t>
                      </a:r>
                      <a:r>
                        <a:rPr sz="800" spc="15" dirty="0">
                          <a:latin typeface="ＭＳ Ｐゴシック"/>
                          <a:cs typeface="ＭＳ Ｐゴシック"/>
                        </a:rPr>
                        <a:t>,</a:t>
                      </a:r>
                      <a:r>
                        <a:rPr sz="800" spc="35" dirty="0">
                          <a:latin typeface="ＭＳ Ｐゴシック"/>
                          <a:cs typeface="ＭＳ Ｐゴシック"/>
                        </a:rPr>
                        <a:t>1</a:t>
                      </a:r>
                      <a:r>
                        <a:rPr sz="800" spc="45" dirty="0">
                          <a:latin typeface="ＭＳ Ｐゴシック"/>
                          <a:cs typeface="ＭＳ Ｐゴシック"/>
                        </a:rPr>
                        <a:t>5</a:t>
                      </a:r>
                      <a:r>
                        <a:rPr sz="800" spc="35" dirty="0">
                          <a:latin typeface="ＭＳ Ｐゴシック"/>
                          <a:cs typeface="ＭＳ Ｐゴシック"/>
                        </a:rPr>
                        <a:t>2</a:t>
                      </a:r>
                      <a:r>
                        <a:rPr sz="800" spc="15" dirty="0">
                          <a:latin typeface="ＭＳ Ｐゴシック"/>
                          <a:cs typeface="ＭＳ Ｐゴシック"/>
                        </a:rPr>
                        <a:t>.</a:t>
                      </a:r>
                      <a:r>
                        <a:rPr sz="800" dirty="0">
                          <a:latin typeface="ＭＳ Ｐゴシック"/>
                          <a:cs typeface="ＭＳ Ｐゴシック"/>
                        </a:rPr>
                        <a:t>6</a:t>
                      </a:r>
                      <a:endParaRPr sz="800">
                        <a:latin typeface="ＭＳ Ｐゴシック"/>
                        <a:cs typeface="ＭＳ Ｐゴシック"/>
                      </a:endParaRPr>
                    </a:p>
                  </a:txBody>
                  <a:tcPr marL="0" marR="0" marT="0" marB="0"/>
                </a:tc>
                <a:tc>
                  <a:txBody>
                    <a:bodyPr/>
                    <a:lstStyle/>
                    <a:p>
                      <a:pPr marL="78105">
                        <a:lnSpc>
                          <a:spcPct val="100000"/>
                        </a:lnSpc>
                      </a:pPr>
                      <a:r>
                        <a:rPr sz="800" dirty="0">
                          <a:latin typeface="ＭＳ Ｐゴシック"/>
                          <a:cs typeface="ＭＳ Ｐゴシック"/>
                        </a:rPr>
                        <a:t>(</a:t>
                      </a:r>
                      <a:r>
                        <a:rPr sz="800" spc="35" dirty="0">
                          <a:latin typeface="ＭＳ Ｐゴシック"/>
                          <a:cs typeface="ＭＳ Ｐゴシック"/>
                        </a:rPr>
                        <a:t>6</a:t>
                      </a:r>
                      <a:r>
                        <a:rPr sz="800" spc="25" dirty="0">
                          <a:latin typeface="ＭＳ Ｐゴシック"/>
                          <a:cs typeface="ＭＳ Ｐゴシック"/>
                        </a:rPr>
                        <a:t>.</a:t>
                      </a:r>
                      <a:r>
                        <a:rPr sz="800" spc="35" dirty="0">
                          <a:latin typeface="ＭＳ Ｐゴシック"/>
                          <a:cs typeface="ＭＳ Ｐゴシック"/>
                        </a:rPr>
                        <a:t>4</a:t>
                      </a:r>
                      <a:r>
                        <a:rPr sz="800" dirty="0">
                          <a:latin typeface="ＭＳ Ｐゴシック"/>
                          <a:cs typeface="ＭＳ Ｐゴシック"/>
                        </a:rPr>
                        <a:t>)</a:t>
                      </a:r>
                      <a:endParaRPr sz="800">
                        <a:latin typeface="ＭＳ Ｐゴシック"/>
                        <a:cs typeface="ＭＳ Ｐゴシック"/>
                      </a:endParaRPr>
                    </a:p>
                  </a:txBody>
                  <a:tcPr marL="0" marR="0" marT="0" marB="0"/>
                </a:tc>
                <a:extLst>
                  <a:ext uri="{0D108BD9-81ED-4DB2-BD59-A6C34878D82A}">
                    <a16:rowId xmlns:a16="http://schemas.microsoft.com/office/drawing/2014/main" val="10005"/>
                  </a:ext>
                </a:extLst>
              </a:tr>
              <a:tr h="191543">
                <a:tc>
                  <a:txBody>
                    <a:bodyPr/>
                    <a:lstStyle/>
                    <a:p>
                      <a:pPr marL="34925">
                        <a:lnSpc>
                          <a:spcPct val="100000"/>
                        </a:lnSpc>
                      </a:pPr>
                      <a:r>
                        <a:rPr sz="800" spc="25" dirty="0">
                          <a:latin typeface="ＭＳ Ｐゴシック"/>
                          <a:cs typeface="ＭＳ Ｐゴシック"/>
                        </a:rPr>
                        <a:t>C</a:t>
                      </a:r>
                      <a:r>
                        <a:rPr sz="800" spc="30" dirty="0">
                          <a:latin typeface="ＭＳ Ｐゴシック"/>
                          <a:cs typeface="ＭＳ Ｐゴシック"/>
                        </a:rPr>
                        <a:t>o</a:t>
                      </a:r>
                      <a:r>
                        <a:rPr sz="800" spc="25" dirty="0">
                          <a:latin typeface="ＭＳ Ｐゴシック"/>
                          <a:cs typeface="ＭＳ Ｐゴシック"/>
                        </a:rPr>
                        <a:t>n</a:t>
                      </a:r>
                      <a:r>
                        <a:rPr sz="800" spc="45" dirty="0">
                          <a:latin typeface="ＭＳ Ｐゴシック"/>
                          <a:cs typeface="ＭＳ Ｐゴシック"/>
                        </a:rPr>
                        <a:t>t</a:t>
                      </a:r>
                      <a:r>
                        <a:rPr sz="800" spc="5" dirty="0">
                          <a:latin typeface="ＭＳ Ｐゴシック"/>
                          <a:cs typeface="ＭＳ Ｐゴシック"/>
                        </a:rPr>
                        <a:t>i</a:t>
                      </a:r>
                      <a:r>
                        <a:rPr sz="800" spc="35" dirty="0">
                          <a:latin typeface="ＭＳ Ｐゴシック"/>
                          <a:cs typeface="ＭＳ Ｐゴシック"/>
                        </a:rPr>
                        <a:t>n</a:t>
                      </a:r>
                      <a:r>
                        <a:rPr sz="800" spc="5" dirty="0">
                          <a:latin typeface="ＭＳ Ｐゴシック"/>
                          <a:cs typeface="ＭＳ Ｐゴシック"/>
                        </a:rPr>
                        <a:t>g</a:t>
                      </a:r>
                      <a:r>
                        <a:rPr sz="800" spc="15" dirty="0">
                          <a:latin typeface="ＭＳ Ｐゴシック"/>
                          <a:cs typeface="ＭＳ Ｐゴシック"/>
                        </a:rPr>
                        <a:t>e</a:t>
                      </a:r>
                      <a:r>
                        <a:rPr sz="800" spc="45" dirty="0">
                          <a:latin typeface="ＭＳ Ｐゴシック"/>
                          <a:cs typeface="ＭＳ Ｐゴシック"/>
                        </a:rPr>
                        <a:t>n</a:t>
                      </a:r>
                      <a:r>
                        <a:rPr sz="800" spc="35" dirty="0">
                          <a:latin typeface="ＭＳ Ｐゴシック"/>
                          <a:cs typeface="ＭＳ Ｐゴシック"/>
                        </a:rPr>
                        <a:t>c</a:t>
                      </a:r>
                      <a:r>
                        <a:rPr sz="800" dirty="0">
                          <a:latin typeface="ＭＳ Ｐゴシック"/>
                          <a:cs typeface="ＭＳ Ｐゴシック"/>
                        </a:rPr>
                        <a:t>y</a:t>
                      </a:r>
                      <a:r>
                        <a:rPr sz="800" spc="-15" dirty="0">
                          <a:latin typeface="ＭＳ Ｐゴシック"/>
                          <a:cs typeface="ＭＳ Ｐゴシック"/>
                        </a:rPr>
                        <a:t> </a:t>
                      </a:r>
                      <a:r>
                        <a:rPr sz="800" spc="-5" dirty="0">
                          <a:latin typeface="ＭＳ Ｐゴシック"/>
                          <a:cs typeface="ＭＳ Ｐゴシック"/>
                        </a:rPr>
                        <a:t>R</a:t>
                      </a:r>
                      <a:r>
                        <a:rPr sz="800" spc="35" dirty="0">
                          <a:latin typeface="ＭＳ Ｐゴシック"/>
                          <a:cs typeface="ＭＳ Ｐゴシック"/>
                        </a:rPr>
                        <a:t>e</a:t>
                      </a:r>
                      <a:r>
                        <a:rPr sz="800" spc="5" dirty="0">
                          <a:latin typeface="ＭＳ Ｐゴシック"/>
                          <a:cs typeface="ＭＳ Ｐゴシック"/>
                        </a:rPr>
                        <a:t>s</a:t>
                      </a:r>
                      <a:r>
                        <a:rPr sz="800" spc="25" dirty="0">
                          <a:latin typeface="ＭＳ Ｐゴシック"/>
                          <a:cs typeface="ＭＳ Ｐゴシック"/>
                        </a:rPr>
                        <a:t>e</a:t>
                      </a:r>
                      <a:r>
                        <a:rPr sz="800" spc="40" dirty="0">
                          <a:latin typeface="ＭＳ Ｐゴシック"/>
                          <a:cs typeface="ＭＳ Ｐゴシック"/>
                        </a:rPr>
                        <a:t>r</a:t>
                      </a:r>
                      <a:r>
                        <a:rPr sz="800" spc="-20" dirty="0">
                          <a:latin typeface="ＭＳ Ｐゴシック"/>
                          <a:cs typeface="ＭＳ Ｐゴシック"/>
                        </a:rPr>
                        <a:t>v</a:t>
                      </a:r>
                      <a:r>
                        <a:rPr sz="800" spc="35" dirty="0">
                          <a:latin typeface="ＭＳ Ｐゴシック"/>
                          <a:cs typeface="ＭＳ Ｐゴシック"/>
                        </a:rPr>
                        <a:t>e</a:t>
                      </a:r>
                      <a:r>
                        <a:rPr sz="800" dirty="0">
                          <a:latin typeface="ＭＳ Ｐゴシック"/>
                          <a:cs typeface="ＭＳ Ｐゴシック"/>
                        </a:rPr>
                        <a:t>s</a:t>
                      </a:r>
                      <a:endParaRPr sz="800">
                        <a:latin typeface="ＭＳ Ｐゴシック"/>
                        <a:cs typeface="ＭＳ Ｐゴシック"/>
                      </a:endParaRPr>
                    </a:p>
                  </a:txBody>
                  <a:tcPr marL="0" marR="0" marT="0" marB="0"/>
                </a:tc>
                <a:tc>
                  <a:txBody>
                    <a:bodyPr/>
                    <a:lstStyle/>
                    <a:p>
                      <a:pPr marL="208915">
                        <a:lnSpc>
                          <a:spcPct val="100000"/>
                        </a:lnSpc>
                      </a:pPr>
                      <a:r>
                        <a:rPr sz="800" spc="35" dirty="0">
                          <a:latin typeface="ＭＳ Ｐゴシック"/>
                          <a:cs typeface="ＭＳ Ｐゴシック"/>
                        </a:rPr>
                        <a:t>3</a:t>
                      </a:r>
                      <a:r>
                        <a:rPr sz="800" spc="45" dirty="0">
                          <a:latin typeface="ＭＳ Ｐゴシック"/>
                          <a:cs typeface="ＭＳ Ｐゴシック"/>
                        </a:rPr>
                        <a:t>5</a:t>
                      </a:r>
                      <a:r>
                        <a:rPr sz="800" spc="35" dirty="0">
                          <a:latin typeface="ＭＳ Ｐゴシック"/>
                          <a:cs typeface="ＭＳ Ｐゴシック"/>
                        </a:rPr>
                        <a:t>0</a:t>
                      </a:r>
                      <a:r>
                        <a:rPr sz="800" spc="15" dirty="0">
                          <a:latin typeface="ＭＳ Ｐゴシック"/>
                          <a:cs typeface="ＭＳ Ｐゴシック"/>
                        </a:rPr>
                        <a:t>.</a:t>
                      </a:r>
                      <a:r>
                        <a:rPr sz="800" dirty="0">
                          <a:latin typeface="ＭＳ Ｐゴシック"/>
                          <a:cs typeface="ＭＳ Ｐゴシック"/>
                        </a:rPr>
                        <a:t>0</a:t>
                      </a:r>
                      <a:endParaRPr sz="800">
                        <a:latin typeface="ＭＳ Ｐゴシック"/>
                        <a:cs typeface="ＭＳ Ｐゴシック"/>
                      </a:endParaRPr>
                    </a:p>
                  </a:txBody>
                  <a:tcPr marL="0" marR="0" marT="0" marB="0"/>
                </a:tc>
                <a:tc>
                  <a:txBody>
                    <a:bodyPr/>
                    <a:lstStyle/>
                    <a:p>
                      <a:pPr marL="78105">
                        <a:lnSpc>
                          <a:spcPct val="100000"/>
                        </a:lnSpc>
                      </a:pPr>
                      <a:r>
                        <a:rPr sz="800" dirty="0">
                          <a:latin typeface="ＭＳ Ｐゴシック"/>
                          <a:cs typeface="ＭＳ Ｐゴシック"/>
                        </a:rPr>
                        <a:t>(</a:t>
                      </a:r>
                      <a:r>
                        <a:rPr sz="800" spc="35" dirty="0">
                          <a:latin typeface="ＭＳ Ｐゴシック"/>
                          <a:cs typeface="ＭＳ Ｐゴシック"/>
                        </a:rPr>
                        <a:t>0</a:t>
                      </a:r>
                      <a:r>
                        <a:rPr sz="800" spc="25" dirty="0">
                          <a:latin typeface="ＭＳ Ｐゴシック"/>
                          <a:cs typeface="ＭＳ Ｐゴシック"/>
                        </a:rPr>
                        <a:t>.</a:t>
                      </a:r>
                      <a:r>
                        <a:rPr sz="800" spc="35" dirty="0">
                          <a:latin typeface="ＭＳ Ｐゴシック"/>
                          <a:cs typeface="ＭＳ Ｐゴシック"/>
                        </a:rPr>
                        <a:t>4</a:t>
                      </a:r>
                      <a:r>
                        <a:rPr sz="800" dirty="0">
                          <a:latin typeface="ＭＳ Ｐゴシック"/>
                          <a:cs typeface="ＭＳ Ｐゴシック"/>
                        </a:rPr>
                        <a:t>)</a:t>
                      </a: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6303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47529" y="116632"/>
            <a:ext cx="8932357" cy="4320480"/>
          </a:xfrm>
          <a:prstGeom prst="rect">
            <a:avLst/>
          </a:prstGeom>
        </p:spPr>
      </p:pic>
      <p:graphicFrame>
        <p:nvGraphicFramePr>
          <p:cNvPr id="5" name="表 4"/>
          <p:cNvGraphicFramePr>
            <a:graphicFrameLocks noGrp="1"/>
          </p:cNvGraphicFramePr>
          <p:nvPr>
            <p:extLst/>
          </p:nvPr>
        </p:nvGraphicFramePr>
        <p:xfrm>
          <a:off x="2279576" y="4443278"/>
          <a:ext cx="8280920" cy="2225040"/>
        </p:xfrm>
        <a:graphic>
          <a:graphicData uri="http://schemas.openxmlformats.org/drawingml/2006/table">
            <a:tbl>
              <a:tblPr firstRow="1" bandRow="1">
                <a:tableStyleId>{5940675A-B579-460E-94D1-54222C63F5DA}</a:tableStyleId>
              </a:tblPr>
              <a:tblGrid>
                <a:gridCol w="6290314">
                  <a:extLst>
                    <a:ext uri="{9D8B030D-6E8A-4147-A177-3AD203B41FA5}">
                      <a16:colId xmlns:a16="http://schemas.microsoft.com/office/drawing/2014/main" val="20000"/>
                    </a:ext>
                  </a:extLst>
                </a:gridCol>
                <a:gridCol w="1990606">
                  <a:extLst>
                    <a:ext uri="{9D8B030D-6E8A-4147-A177-3AD203B41FA5}">
                      <a16:colId xmlns:a16="http://schemas.microsoft.com/office/drawing/2014/main" val="20001"/>
                    </a:ext>
                  </a:extLst>
                </a:gridCol>
              </a:tblGrid>
              <a:tr h="370840">
                <a:tc>
                  <a:txBody>
                    <a:bodyPr/>
                    <a:lstStyle/>
                    <a:p>
                      <a:r>
                        <a:rPr kumimoji="1" lang="en-US" altLang="ja-JP" sz="1800" b="1" dirty="0"/>
                        <a:t>Banks and Postal Savings  (2015)        JAPAN</a:t>
                      </a:r>
                      <a:endParaRPr kumimoji="1" lang="ja-JP" altLang="en-US" sz="1800" b="1" dirty="0"/>
                    </a:p>
                  </a:txBody>
                  <a:tcPr/>
                </a:tc>
                <a:tc>
                  <a:txBody>
                    <a:bodyPr/>
                    <a:lstStyle/>
                    <a:p>
                      <a:r>
                        <a:rPr kumimoji="1" lang="en-US" altLang="ja-JP" sz="1800" b="1" dirty="0"/>
                        <a:t>27.8%</a:t>
                      </a:r>
                      <a:endParaRPr kumimoji="1" lang="ja-JP" altLang="en-US" sz="1800" b="1" dirty="0"/>
                    </a:p>
                  </a:txBody>
                  <a:tcPr/>
                </a:tc>
                <a:extLst>
                  <a:ext uri="{0D108BD9-81ED-4DB2-BD59-A6C34878D82A}">
                    <a16:rowId xmlns:a16="http://schemas.microsoft.com/office/drawing/2014/main" val="10000"/>
                  </a:ext>
                </a:extLst>
              </a:tr>
              <a:tr h="370840">
                <a:tc>
                  <a:txBody>
                    <a:bodyPr/>
                    <a:lstStyle/>
                    <a:p>
                      <a:r>
                        <a:rPr kumimoji="1" lang="en-US" altLang="ja-JP" sz="1800" b="1" baseline="0" dirty="0">
                          <a:solidFill>
                            <a:srgbClr val="FF0000"/>
                          </a:solidFill>
                        </a:rPr>
                        <a:t>Bank of Japan (2015)                             JAPAN</a:t>
                      </a:r>
                      <a:endParaRPr kumimoji="1" lang="ja-JP" altLang="en-US" sz="1800" b="1" dirty="0">
                        <a:solidFill>
                          <a:srgbClr val="FF0000"/>
                        </a:solidFill>
                      </a:endParaRPr>
                    </a:p>
                  </a:txBody>
                  <a:tcPr/>
                </a:tc>
                <a:tc>
                  <a:txBody>
                    <a:bodyPr/>
                    <a:lstStyle/>
                    <a:p>
                      <a:r>
                        <a:rPr kumimoji="1" lang="en-US" altLang="ja-JP" sz="1800" b="1" dirty="0">
                          <a:solidFill>
                            <a:srgbClr val="FF0000"/>
                          </a:solidFill>
                        </a:rPr>
                        <a:t>21.2%</a:t>
                      </a:r>
                      <a:endParaRPr kumimoji="1" lang="ja-JP" altLang="en-US" sz="1800" b="1" dirty="0">
                        <a:solidFill>
                          <a:srgbClr val="FF0000"/>
                        </a:solidFil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t>Life and Non-life Insurances (2015)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t>19.3%</a:t>
                      </a:r>
                      <a:endParaRPr kumimoji="1" lang="ja-JP" altLang="en-US" sz="1800" b="1" dirty="0"/>
                    </a:p>
                  </a:txBody>
                  <a:tcPr/>
                </a:tc>
                <a:extLst>
                  <a:ext uri="{0D108BD9-81ED-4DB2-BD59-A6C34878D82A}">
                    <a16:rowId xmlns:a16="http://schemas.microsoft.com/office/drawing/2014/main" val="10002"/>
                  </a:ext>
                </a:extLst>
              </a:tr>
              <a:tr h="370840">
                <a:tc>
                  <a:txBody>
                    <a:bodyPr/>
                    <a:lstStyle/>
                    <a:p>
                      <a:r>
                        <a:rPr kumimoji="1" lang="en-US" altLang="ja-JP" sz="1800" b="1" dirty="0">
                          <a:solidFill>
                            <a:srgbClr val="FF0000"/>
                          </a:solidFill>
                        </a:rPr>
                        <a:t>O</a:t>
                      </a:r>
                      <a:r>
                        <a:rPr kumimoji="1" lang="en-US" altLang="ja-JP" sz="1800" b="1" baseline="0" dirty="0">
                          <a:solidFill>
                            <a:srgbClr val="FF0000"/>
                          </a:solidFill>
                        </a:rPr>
                        <a:t>verseas’ Investors (2015)</a:t>
                      </a:r>
                      <a:endParaRPr kumimoji="1" lang="ja-JP" altLang="en-US" sz="1800" b="1" dirty="0">
                        <a:solidFill>
                          <a:srgbClr val="FF0000"/>
                        </a:solidFill>
                      </a:endParaRPr>
                    </a:p>
                  </a:txBody>
                  <a:tcPr/>
                </a:tc>
                <a:tc>
                  <a:txBody>
                    <a:bodyPr/>
                    <a:lstStyle/>
                    <a:p>
                      <a:r>
                        <a:rPr kumimoji="1" lang="en-US" altLang="ja-JP" sz="1800" b="1" dirty="0"/>
                        <a:t>8.5%</a:t>
                      </a:r>
                      <a:endParaRPr kumimoji="1" lang="ja-JP" altLang="en-US" sz="1800" b="1" dirty="0">
                        <a:solidFill>
                          <a:srgbClr val="FF0000"/>
                        </a:solidFill>
                      </a:endParaRPr>
                    </a:p>
                  </a:txBody>
                  <a:tcPr/>
                </a:tc>
                <a:extLst>
                  <a:ext uri="{0D108BD9-81ED-4DB2-BD59-A6C34878D82A}">
                    <a16:rowId xmlns:a16="http://schemas.microsoft.com/office/drawing/2014/main" val="10003"/>
                  </a:ext>
                </a:extLst>
              </a:tr>
              <a:tr h="370840">
                <a:tc>
                  <a:txBody>
                    <a:bodyPr/>
                    <a:lstStyle/>
                    <a:p>
                      <a:r>
                        <a:rPr kumimoji="1" lang="en-US" altLang="ja-JP" sz="1800" b="1" dirty="0"/>
                        <a:t>Public</a:t>
                      </a:r>
                      <a:r>
                        <a:rPr kumimoji="1" lang="en-US" altLang="ja-JP" sz="1800" b="1" baseline="0" dirty="0"/>
                        <a:t> Pension funds (2015)</a:t>
                      </a:r>
                      <a:endParaRPr kumimoji="1" lang="ja-JP" altLang="en-US" sz="1800" b="1" dirty="0"/>
                    </a:p>
                  </a:txBody>
                  <a:tcPr/>
                </a:tc>
                <a:tc>
                  <a:txBody>
                    <a:bodyPr/>
                    <a:lstStyle/>
                    <a:p>
                      <a:r>
                        <a:rPr kumimoji="1" lang="en-US" altLang="ja-JP" sz="1800" b="1" dirty="0"/>
                        <a:t>6.4%</a:t>
                      </a:r>
                      <a:endParaRPr kumimoji="1" lang="ja-JP" altLang="en-US" sz="1800" b="1"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t>Private Pension</a:t>
                      </a:r>
                      <a:r>
                        <a:rPr kumimoji="1" lang="en-US" altLang="ja-JP" sz="1800" b="1" baseline="0" dirty="0"/>
                        <a:t> Funds (2015)</a:t>
                      </a:r>
                      <a:endParaRPr kumimoji="1" lang="ja-JP" altLang="en-US" sz="1800" b="1" dirty="0"/>
                    </a:p>
                  </a:txBody>
                  <a:tcPr/>
                </a:tc>
                <a:tc>
                  <a:txBody>
                    <a:bodyPr/>
                    <a:lstStyle/>
                    <a:p>
                      <a:r>
                        <a:rPr kumimoji="1" lang="en-US" altLang="ja-JP" sz="1800" b="1" dirty="0"/>
                        <a:t>3.4%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8635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63827" y="225797"/>
            <a:ext cx="10348944" cy="6459208"/>
          </a:xfrm>
          <a:prstGeom prst="rect">
            <a:avLst/>
          </a:prstGeom>
        </p:spPr>
      </p:pic>
    </p:spTree>
    <p:extLst>
      <p:ext uri="{BB962C8B-B14F-4D97-AF65-F5344CB8AC3E}">
        <p14:creationId xmlns:p14="http://schemas.microsoft.com/office/powerpoint/2010/main" val="2214833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7A01193-59D7-407B-82F4-E135A22E778A}" type="slidenum">
              <a:rPr kumimoji="1" lang="ja-JP" altLang="en-US" smtClean="0"/>
              <a:t>19</a:t>
            </a:fld>
            <a:endParaRPr kumimoji="1" lang="ja-JP" altLang="en-US"/>
          </a:p>
        </p:txBody>
      </p:sp>
      <p:pic>
        <p:nvPicPr>
          <p:cNvPr id="3" name="図 2"/>
          <p:cNvPicPr>
            <a:picLocks noChangeAspect="1"/>
          </p:cNvPicPr>
          <p:nvPr/>
        </p:nvPicPr>
        <p:blipFill>
          <a:blip r:embed="rId2"/>
          <a:stretch>
            <a:fillRect/>
          </a:stretch>
        </p:blipFill>
        <p:spPr>
          <a:xfrm>
            <a:off x="657753" y="383059"/>
            <a:ext cx="10696047" cy="5990814"/>
          </a:xfrm>
          <a:prstGeom prst="rect">
            <a:avLst/>
          </a:prstGeom>
        </p:spPr>
      </p:pic>
    </p:spTree>
    <p:extLst>
      <p:ext uri="{BB962C8B-B14F-4D97-AF65-F5344CB8AC3E}">
        <p14:creationId xmlns:p14="http://schemas.microsoft.com/office/powerpoint/2010/main" val="423349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454981" y="135924"/>
            <a:ext cx="9177549" cy="6512011"/>
          </a:xfrm>
          <a:prstGeom prst="rect">
            <a:avLst/>
          </a:prstGeom>
        </p:spPr>
      </p:pic>
    </p:spTree>
    <p:extLst>
      <p:ext uri="{BB962C8B-B14F-4D97-AF65-F5344CB8AC3E}">
        <p14:creationId xmlns:p14="http://schemas.microsoft.com/office/powerpoint/2010/main" val="3545361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36809" y="764704"/>
            <a:ext cx="8918383" cy="5328592"/>
          </a:xfrm>
          <a:prstGeom prst="rect">
            <a:avLst/>
          </a:prstGeom>
        </p:spPr>
      </p:pic>
    </p:spTree>
    <p:extLst>
      <p:ext uri="{BB962C8B-B14F-4D97-AF65-F5344CB8AC3E}">
        <p14:creationId xmlns:p14="http://schemas.microsoft.com/office/powerpoint/2010/main" val="411851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7A01193-59D7-407B-82F4-E135A22E778A}" type="slidenum">
              <a:rPr kumimoji="1" lang="ja-JP" altLang="en-US" smtClean="0"/>
              <a:t>21</a:t>
            </a:fld>
            <a:endParaRPr kumimoji="1" lang="ja-JP" altLang="en-US"/>
          </a:p>
        </p:txBody>
      </p:sp>
      <p:pic>
        <p:nvPicPr>
          <p:cNvPr id="3" name="図 2"/>
          <p:cNvPicPr>
            <a:picLocks noChangeAspect="1"/>
          </p:cNvPicPr>
          <p:nvPr/>
        </p:nvPicPr>
        <p:blipFill>
          <a:blip r:embed="rId2"/>
          <a:stretch>
            <a:fillRect/>
          </a:stretch>
        </p:blipFill>
        <p:spPr>
          <a:xfrm>
            <a:off x="1775223" y="44624"/>
            <a:ext cx="8447617" cy="5760640"/>
          </a:xfrm>
          <a:prstGeom prst="rect">
            <a:avLst/>
          </a:prstGeom>
        </p:spPr>
      </p:pic>
      <p:sp>
        <p:nvSpPr>
          <p:cNvPr id="5" name="テキスト ボックス 4"/>
          <p:cNvSpPr txBox="1"/>
          <p:nvPr/>
        </p:nvSpPr>
        <p:spPr>
          <a:xfrm>
            <a:off x="531341" y="5805265"/>
            <a:ext cx="11343502" cy="646331"/>
          </a:xfrm>
          <a:prstGeom prst="rect">
            <a:avLst/>
          </a:prstGeom>
          <a:noFill/>
        </p:spPr>
        <p:txBody>
          <a:bodyPr wrap="square" rtlCol="0">
            <a:spAutoFit/>
          </a:bodyPr>
          <a:lstStyle/>
          <a:p>
            <a:r>
              <a:rPr lang="en-US" altLang="ja-JP" b="1" dirty="0"/>
              <a:t>Yoshino and </a:t>
            </a:r>
            <a:r>
              <a:rPr lang="en-US" altLang="ja-JP" b="1" dirty="0" err="1"/>
              <a:t>Sakakibara</a:t>
            </a:r>
            <a:r>
              <a:rPr lang="en-US" altLang="ja-JP" b="1" dirty="0"/>
              <a:t> (2002) “The Current State of Japanese Economy and Remedies”,</a:t>
            </a:r>
          </a:p>
          <a:p>
            <a:r>
              <a:rPr lang="en-US" altLang="ja-JP" b="1" dirty="0"/>
              <a:t>                                                             </a:t>
            </a:r>
            <a:r>
              <a:rPr lang="en-US" altLang="ja-JP" b="1" i="1" dirty="0"/>
              <a:t> Asian Economic Papers</a:t>
            </a:r>
            <a:r>
              <a:rPr lang="en-US" altLang="ja-JP" b="1" dirty="0"/>
              <a:t>, MIT Press, Vol.1, No.2.</a:t>
            </a:r>
            <a:endParaRPr lang="ja-JP" altLang="en-US" b="1" dirty="0"/>
          </a:p>
        </p:txBody>
      </p:sp>
    </p:spTree>
    <p:extLst>
      <p:ext uri="{BB962C8B-B14F-4D97-AF65-F5344CB8AC3E}">
        <p14:creationId xmlns:p14="http://schemas.microsoft.com/office/powerpoint/2010/main" val="427306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7A01193-59D7-407B-82F4-E135A22E778A}" type="slidenum">
              <a:rPr kumimoji="1" lang="ja-JP" altLang="en-US" smtClean="0"/>
              <a:t>22</a:t>
            </a:fld>
            <a:endParaRPr kumimoji="1" lang="ja-JP" altLang="en-US"/>
          </a:p>
        </p:txBody>
      </p:sp>
      <p:sp>
        <p:nvSpPr>
          <p:cNvPr id="4" name="正方形/長方形 3"/>
          <p:cNvSpPr/>
          <p:nvPr/>
        </p:nvSpPr>
        <p:spPr>
          <a:xfrm>
            <a:off x="1847528" y="5157192"/>
            <a:ext cx="8670904" cy="1477328"/>
          </a:xfrm>
          <a:prstGeom prst="rect">
            <a:avLst/>
          </a:prstGeom>
        </p:spPr>
        <p:txBody>
          <a:bodyPr wrap="square">
            <a:spAutoFit/>
          </a:bodyPr>
          <a:lstStyle/>
          <a:p>
            <a:r>
              <a:rPr lang="en-GB" altLang="ja-JP" dirty="0">
                <a:latin typeface="Arial" panose="020B0604020202020204" pitchFamily="34" charset="0"/>
                <a:cs typeface="Arial" panose="020B0604020202020204" pitchFamily="34" charset="0"/>
              </a:rPr>
              <a:t>Yoshino, N., </a:t>
            </a:r>
            <a:r>
              <a:rPr lang="en-GB" altLang="ja-JP" dirty="0" err="1">
                <a:latin typeface="Arial" panose="020B0604020202020204" pitchFamily="34" charset="0"/>
                <a:cs typeface="Arial" panose="020B0604020202020204" pitchFamily="34" charset="0"/>
              </a:rPr>
              <a:t>Taghizadeh-Hesary</a:t>
            </a:r>
            <a:r>
              <a:rPr lang="en-GB" altLang="ja-JP" dirty="0">
                <a:latin typeface="Arial" panose="020B0604020202020204" pitchFamily="34" charset="0"/>
                <a:cs typeface="Arial" panose="020B0604020202020204" pitchFamily="34" charset="0"/>
              </a:rPr>
              <a:t>, F. (2015), ‘An Analysis of Challenges Faced by Japan’s  Economy and </a:t>
            </a:r>
            <a:r>
              <a:rPr lang="en-GB" altLang="ja-JP" dirty="0" err="1">
                <a:latin typeface="Arial" panose="020B0604020202020204" pitchFamily="34" charset="0"/>
                <a:cs typeface="Arial" panose="020B0604020202020204" pitchFamily="34" charset="0"/>
              </a:rPr>
              <a:t>Abenomics</a:t>
            </a:r>
            <a:r>
              <a:rPr lang="en-GB" altLang="ja-JP" dirty="0">
                <a:latin typeface="Arial" panose="020B0604020202020204" pitchFamily="34" charset="0"/>
                <a:cs typeface="Arial" panose="020B0604020202020204" pitchFamily="34" charset="0"/>
              </a:rPr>
              <a:t>’. </a:t>
            </a:r>
            <a:r>
              <a:rPr lang="en-GB" altLang="ja-JP" i="1" dirty="0">
                <a:latin typeface="Arial" panose="020B0604020202020204" pitchFamily="34" charset="0"/>
                <a:cs typeface="Arial" panose="020B0604020202020204" pitchFamily="34" charset="0"/>
              </a:rPr>
              <a:t>Journal of Japanese Political Economy</a:t>
            </a:r>
            <a:r>
              <a:rPr lang="en-GB" altLang="ja-JP" dirty="0">
                <a:latin typeface="Arial" panose="020B0604020202020204" pitchFamily="34" charset="0"/>
                <a:cs typeface="Arial" panose="020B0604020202020204" pitchFamily="34" charset="0"/>
              </a:rPr>
              <a:t>. Routledge: Taylor and Francis, DOI: 10.1080/2329194X.2014.998591</a:t>
            </a:r>
          </a:p>
          <a:p>
            <a:r>
              <a:rPr lang="en-GB" altLang="ja-JP" dirty="0">
                <a:latin typeface="Arial" panose="020B0604020202020204" pitchFamily="34" charset="0"/>
                <a:cs typeface="Arial" panose="020B0604020202020204" pitchFamily="34" charset="0"/>
              </a:rPr>
              <a:t>Yoshino, N., </a:t>
            </a:r>
            <a:r>
              <a:rPr lang="en-GB" altLang="ja-JP" dirty="0" err="1">
                <a:latin typeface="Arial" panose="020B0604020202020204" pitchFamily="34" charset="0"/>
                <a:cs typeface="Arial" panose="020B0604020202020204" pitchFamily="34" charset="0"/>
              </a:rPr>
              <a:t>Taghizadeh-Hesary</a:t>
            </a:r>
            <a:r>
              <a:rPr lang="en-GB" altLang="ja-JP" dirty="0">
                <a:latin typeface="Arial" panose="020B0604020202020204" pitchFamily="34" charset="0"/>
                <a:cs typeface="Arial" panose="020B0604020202020204" pitchFamily="34" charset="0"/>
              </a:rPr>
              <a:t>, F. (2016). </a:t>
            </a:r>
            <a:r>
              <a:rPr lang="en-GB" altLang="ja-JP" i="1" dirty="0">
                <a:latin typeface="Arial" panose="020B0604020202020204" pitchFamily="34" charset="0"/>
                <a:cs typeface="Arial" panose="020B0604020202020204" pitchFamily="34" charset="0"/>
              </a:rPr>
              <a:t>‘Causes and Remedies of Japan’s Long Lasting Recession: Lessons for China’. China &amp; World Economy. Vol 24 (2): 2016</a:t>
            </a:r>
          </a:p>
        </p:txBody>
      </p:sp>
      <p:pic>
        <p:nvPicPr>
          <p:cNvPr id="5" name="図 4"/>
          <p:cNvPicPr>
            <a:picLocks noChangeAspect="1"/>
          </p:cNvPicPr>
          <p:nvPr/>
        </p:nvPicPr>
        <p:blipFill>
          <a:blip r:embed="rId2"/>
          <a:stretch>
            <a:fillRect/>
          </a:stretch>
        </p:blipFill>
        <p:spPr>
          <a:xfrm>
            <a:off x="1871736" y="404665"/>
            <a:ext cx="8352928" cy="4521557"/>
          </a:xfrm>
          <a:prstGeom prst="rect">
            <a:avLst/>
          </a:prstGeom>
        </p:spPr>
      </p:pic>
    </p:spTree>
    <p:extLst>
      <p:ext uri="{BB962C8B-B14F-4D97-AF65-F5344CB8AC3E}">
        <p14:creationId xmlns:p14="http://schemas.microsoft.com/office/powerpoint/2010/main" val="113691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9021" y="166818"/>
            <a:ext cx="8263463" cy="864096"/>
          </a:xfrm>
        </p:spPr>
        <p:txBody>
          <a:bodyPr>
            <a:normAutofit/>
          </a:bodyPr>
          <a:lstStyle/>
          <a:p>
            <a:r>
              <a:rPr kumimoji="1" lang="en-US" altLang="ja-JP" dirty="0"/>
              <a:t>Reasons for Vertical IS curve</a:t>
            </a:r>
            <a:endParaRPr kumimoji="1" lang="ja-JP" altLang="en-US" dirty="0"/>
          </a:p>
        </p:txBody>
      </p:sp>
      <p:sp>
        <p:nvSpPr>
          <p:cNvPr id="4" name="スライド番号プレースホルダー 3"/>
          <p:cNvSpPr>
            <a:spLocks noGrp="1"/>
          </p:cNvSpPr>
          <p:nvPr>
            <p:ph type="sldNum" sz="quarter" idx="12"/>
          </p:nvPr>
        </p:nvSpPr>
        <p:spPr/>
        <p:txBody>
          <a:bodyPr/>
          <a:lstStyle/>
          <a:p>
            <a:fld id="{77A01193-59D7-407B-82F4-E135A22E778A}" type="slidenum">
              <a:rPr kumimoji="1" lang="ja-JP" altLang="en-US" smtClean="0"/>
              <a:t>23</a:t>
            </a:fld>
            <a:endParaRPr kumimoji="1" lang="ja-JP" altLang="en-US"/>
          </a:p>
        </p:txBody>
      </p:sp>
      <p:pic>
        <p:nvPicPr>
          <p:cNvPr id="7" name="図 6"/>
          <p:cNvPicPr>
            <a:picLocks noChangeAspect="1"/>
          </p:cNvPicPr>
          <p:nvPr/>
        </p:nvPicPr>
        <p:blipFill>
          <a:blip r:embed="rId2"/>
          <a:stretch>
            <a:fillRect/>
          </a:stretch>
        </p:blipFill>
        <p:spPr>
          <a:xfrm>
            <a:off x="1775521" y="1222959"/>
            <a:ext cx="8747871" cy="3744416"/>
          </a:xfrm>
          <a:prstGeom prst="rect">
            <a:avLst/>
          </a:prstGeom>
        </p:spPr>
      </p:pic>
      <p:pic>
        <p:nvPicPr>
          <p:cNvPr id="10" name="図 9"/>
          <p:cNvPicPr>
            <a:picLocks noChangeAspect="1"/>
          </p:cNvPicPr>
          <p:nvPr/>
        </p:nvPicPr>
        <p:blipFill>
          <a:blip r:embed="rId3"/>
          <a:stretch>
            <a:fillRect/>
          </a:stretch>
        </p:blipFill>
        <p:spPr>
          <a:xfrm>
            <a:off x="3719736" y="5136727"/>
            <a:ext cx="5122194" cy="398098"/>
          </a:xfrm>
          <a:prstGeom prst="rect">
            <a:avLst/>
          </a:prstGeom>
        </p:spPr>
      </p:pic>
      <p:pic>
        <p:nvPicPr>
          <p:cNvPr id="11" name="図 10"/>
          <p:cNvPicPr>
            <a:picLocks noChangeAspect="1"/>
          </p:cNvPicPr>
          <p:nvPr/>
        </p:nvPicPr>
        <p:blipFill>
          <a:blip r:embed="rId4"/>
          <a:stretch>
            <a:fillRect/>
          </a:stretch>
        </p:blipFill>
        <p:spPr>
          <a:xfrm>
            <a:off x="3791745" y="5537773"/>
            <a:ext cx="5184001" cy="1186650"/>
          </a:xfrm>
          <a:prstGeom prst="rect">
            <a:avLst/>
          </a:prstGeom>
        </p:spPr>
      </p:pic>
    </p:spTree>
    <p:extLst>
      <p:ext uri="{BB962C8B-B14F-4D97-AF65-F5344CB8AC3E}">
        <p14:creationId xmlns:p14="http://schemas.microsoft.com/office/powerpoint/2010/main" val="121192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err="1">
                <a:solidFill>
                  <a:srgbClr val="FF0000"/>
                </a:solidFill>
              </a:rPr>
              <a:t>Domar</a:t>
            </a:r>
            <a:r>
              <a:rPr kumimoji="1" lang="en-US" altLang="ja-JP" b="1" dirty="0">
                <a:solidFill>
                  <a:srgbClr val="FF0000"/>
                </a:solidFill>
              </a:rPr>
              <a:t> Condition</a:t>
            </a:r>
            <a:endParaRPr kumimoji="1" lang="ja-JP" altLang="en-US" b="1" dirty="0">
              <a:solidFill>
                <a:srgbClr val="FF0000"/>
              </a:solidFill>
            </a:endParaRPr>
          </a:p>
        </p:txBody>
      </p:sp>
      <p:pic>
        <p:nvPicPr>
          <p:cNvPr id="5" name="コンテンツ プレースホルダー 4"/>
          <p:cNvPicPr>
            <a:picLocks noGrp="1" noChangeAspect="1"/>
          </p:cNvPicPr>
          <p:nvPr>
            <p:ph idx="1"/>
          </p:nvPr>
        </p:nvPicPr>
        <p:blipFill>
          <a:blip r:embed="rId2"/>
          <a:stretch>
            <a:fillRect/>
          </a:stretch>
        </p:blipFill>
        <p:spPr>
          <a:xfrm>
            <a:off x="1775520" y="1556793"/>
            <a:ext cx="8784976" cy="4652708"/>
          </a:xfrm>
          <a:prstGeom prst="rect">
            <a:avLst/>
          </a:prstGeom>
        </p:spPr>
      </p:pic>
      <p:sp>
        <p:nvSpPr>
          <p:cNvPr id="4" name="スライド番号プレースホルダー 3"/>
          <p:cNvSpPr>
            <a:spLocks noGrp="1"/>
          </p:cNvSpPr>
          <p:nvPr>
            <p:ph type="sldNum" sz="quarter" idx="12"/>
          </p:nvPr>
        </p:nvSpPr>
        <p:spPr/>
        <p:txBody>
          <a:bodyPr/>
          <a:lstStyle/>
          <a:p>
            <a:fld id="{77A01193-59D7-407B-82F4-E135A22E778A}" type="slidenum">
              <a:rPr kumimoji="1" lang="ja-JP" altLang="en-US" smtClean="0"/>
              <a:t>24</a:t>
            </a:fld>
            <a:endParaRPr kumimoji="1" lang="ja-JP" altLang="en-US"/>
          </a:p>
        </p:txBody>
      </p:sp>
    </p:spTree>
    <p:extLst>
      <p:ext uri="{BB962C8B-B14F-4D97-AF65-F5344CB8AC3E}">
        <p14:creationId xmlns:p14="http://schemas.microsoft.com/office/powerpoint/2010/main" val="396295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09233" y="980728"/>
            <a:ext cx="8902558" cy="4968552"/>
          </a:xfrm>
          <a:prstGeom prst="rect">
            <a:avLst/>
          </a:prstGeom>
        </p:spPr>
      </p:pic>
    </p:spTree>
    <p:extLst>
      <p:ext uri="{BB962C8B-B14F-4D97-AF65-F5344CB8AC3E}">
        <p14:creationId xmlns:p14="http://schemas.microsoft.com/office/powerpoint/2010/main" val="414578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Bohn’s Condition</a:t>
            </a:r>
            <a:endParaRPr kumimoji="1" lang="ja-JP" altLang="en-US" b="1" dirty="0"/>
          </a:p>
        </p:txBody>
      </p:sp>
      <p:sp>
        <p:nvSpPr>
          <p:cNvPr id="4" name="スライド番号プレースホルダー 3"/>
          <p:cNvSpPr>
            <a:spLocks noGrp="1"/>
          </p:cNvSpPr>
          <p:nvPr>
            <p:ph type="sldNum" sz="quarter" idx="12"/>
          </p:nvPr>
        </p:nvSpPr>
        <p:spPr/>
        <p:txBody>
          <a:bodyPr/>
          <a:lstStyle/>
          <a:p>
            <a:fld id="{77A01193-59D7-407B-82F4-E135A22E778A}" type="slidenum">
              <a:rPr kumimoji="1" lang="ja-JP" altLang="en-US" smtClean="0"/>
              <a:t>26</a:t>
            </a:fld>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240508" y="1862827"/>
                <a:ext cx="7687102" cy="3589046"/>
              </a:xfrm>
            </p:spPr>
            <p:txBody>
              <a:bodyPr>
                <a:normAutofit/>
              </a:bodyPr>
              <a:lstStyle/>
              <a:p>
                <a14:m>
                  <m:oMath xmlns:m="http://schemas.openxmlformats.org/officeDocument/2006/math">
                    <m:sSub>
                      <m:sSubPr>
                        <m:ctrlPr>
                          <a:rPr lang="ja-JP" altLang="ja-JP" sz="2700" i="1">
                            <a:latin typeface="Cambria Math" panose="02040503050406030204" pitchFamily="18" charset="0"/>
                          </a:rPr>
                        </m:ctrlPr>
                      </m:sSubPr>
                      <m:e>
                        <m:r>
                          <a:rPr lang="en-US" altLang="ja-JP" sz="2700" i="1">
                            <a:latin typeface="Cambria Math"/>
                          </a:rPr>
                          <m:t>𝑃𝐵</m:t>
                        </m:r>
                      </m:e>
                      <m:sub>
                        <m:r>
                          <a:rPr lang="en-US" altLang="ja-JP" sz="2700" i="1">
                            <a:latin typeface="Cambria Math"/>
                          </a:rPr>
                          <m:t>𝑡</m:t>
                        </m:r>
                      </m:sub>
                    </m:sSub>
                    <m:sSub>
                      <m:sSubPr>
                        <m:ctrlPr>
                          <a:rPr lang="ja-JP" altLang="ja-JP" sz="2700" i="1">
                            <a:latin typeface="Cambria Math" panose="02040503050406030204" pitchFamily="18" charset="0"/>
                          </a:rPr>
                        </m:ctrlPr>
                      </m:sSubPr>
                      <m:e>
                        <m:r>
                          <a:rPr lang="es-ES" altLang="ja-JP" sz="2700" i="1">
                            <a:latin typeface="Cambria Math"/>
                          </a:rPr>
                          <m:t>=</m:t>
                        </m:r>
                        <m:r>
                          <a:rPr lang="es-ES" altLang="ja-JP" sz="2700" i="1">
                            <a:latin typeface="Cambria Math"/>
                          </a:rPr>
                          <m:t>𝑔</m:t>
                        </m:r>
                      </m:e>
                      <m:sub>
                        <m:r>
                          <a:rPr lang="es-ES" altLang="ja-JP" sz="2700" i="1">
                            <a:latin typeface="Cambria Math"/>
                          </a:rPr>
                          <m:t>𝑡</m:t>
                        </m:r>
                      </m:sub>
                    </m:sSub>
                    <m:r>
                      <a:rPr lang="es-ES" altLang="ja-JP" sz="2700" i="1">
                        <a:latin typeface="Cambria Math"/>
                      </a:rPr>
                      <m:t>−</m:t>
                    </m:r>
                    <m:sSub>
                      <m:sSubPr>
                        <m:ctrlPr>
                          <a:rPr lang="ja-JP" altLang="ja-JP" sz="2700" i="1">
                            <a:latin typeface="Cambria Math" panose="02040503050406030204" pitchFamily="18" charset="0"/>
                          </a:rPr>
                        </m:ctrlPr>
                      </m:sSubPr>
                      <m:e>
                        <m:r>
                          <a:rPr lang="es-ES" altLang="ja-JP" sz="2700" i="1">
                            <a:latin typeface="Cambria Math"/>
                          </a:rPr>
                          <m:t>𝑡</m:t>
                        </m:r>
                      </m:e>
                      <m:sub>
                        <m:r>
                          <a:rPr lang="es-ES" altLang="ja-JP" sz="2700" i="1">
                            <a:latin typeface="Cambria Math"/>
                          </a:rPr>
                          <m:t>𝑡</m:t>
                        </m:r>
                      </m:sub>
                    </m:sSub>
                  </m:oMath>
                </a14:m>
                <a:r>
                  <a:rPr lang="en-US" altLang="ja-JP" sz="2700" dirty="0"/>
                  <a:t> </a:t>
                </a:r>
                <a:r>
                  <a:rPr lang="ja-JP" altLang="en-US" sz="2700" dirty="0"/>
                  <a:t>　</a:t>
                </a:r>
                <a:r>
                  <a:rPr lang="en-US" altLang="ja-JP" sz="2700" dirty="0"/>
                  <a:t>Primary Balance</a:t>
                </a:r>
                <a:r>
                  <a:rPr lang="ja-JP" altLang="ja-JP" sz="2700" dirty="0"/>
                  <a:t>（</a:t>
                </a:r>
                <a:r>
                  <a:rPr lang="en-US" altLang="ja-JP" sz="2700" dirty="0"/>
                  <a:t>PB</a:t>
                </a:r>
                <a:r>
                  <a:rPr lang="ja-JP" altLang="ja-JP" sz="2700" dirty="0"/>
                  <a:t>）</a:t>
                </a:r>
              </a:p>
              <a:p>
                <a14:m>
                  <m:oMath xmlns:m="http://schemas.openxmlformats.org/officeDocument/2006/math">
                    <m:sSub>
                      <m:sSubPr>
                        <m:ctrlPr>
                          <a:rPr lang="ja-JP" altLang="ja-JP" sz="2700" i="1">
                            <a:latin typeface="Cambria Math" panose="02040503050406030204" pitchFamily="18" charset="0"/>
                          </a:rPr>
                        </m:ctrlPr>
                      </m:sSubPr>
                      <m:e>
                        <m:r>
                          <a:rPr lang="en-US" altLang="ja-JP" sz="2700" i="1">
                            <a:latin typeface="Cambria Math"/>
                          </a:rPr>
                          <m:t>𝑃𝐵</m:t>
                        </m:r>
                      </m:e>
                      <m:sub>
                        <m:r>
                          <a:rPr lang="en-US" altLang="ja-JP" sz="2700" i="1">
                            <a:latin typeface="Cambria Math"/>
                          </a:rPr>
                          <m:t>𝑡</m:t>
                        </m:r>
                      </m:sub>
                    </m:sSub>
                    <m:r>
                      <a:rPr lang="es-ES" altLang="ja-JP" sz="2700" i="1">
                        <a:latin typeface="Cambria Math"/>
                      </a:rPr>
                      <m:t>=</m:t>
                    </m:r>
                    <m:sSub>
                      <m:sSubPr>
                        <m:ctrlPr>
                          <a:rPr lang="ja-JP" altLang="ja-JP" sz="2700" i="1">
                            <a:latin typeface="Cambria Math" panose="02040503050406030204" pitchFamily="18" charset="0"/>
                          </a:rPr>
                        </m:ctrlPr>
                      </m:sSubPr>
                      <m:e>
                        <m:r>
                          <a:rPr lang="en-US" altLang="ja-JP" sz="2700" i="1">
                            <a:latin typeface="Cambria Math"/>
                          </a:rPr>
                          <m:t>𝑃𝐵</m:t>
                        </m:r>
                      </m:e>
                      <m:sub>
                        <m:r>
                          <a:rPr lang="en-US" altLang="ja-JP" sz="2700" i="1">
                            <a:latin typeface="Cambria Math"/>
                          </a:rPr>
                          <m:t>1</m:t>
                        </m:r>
                      </m:sub>
                    </m:sSub>
                    <m:r>
                      <a:rPr lang="es-ES" altLang="ja-JP" sz="2700" i="1">
                        <a:latin typeface="Cambria Math"/>
                      </a:rPr>
                      <m:t>+</m:t>
                    </m:r>
                    <m:r>
                      <a:rPr lang="es-ES" altLang="ja-JP" sz="2700" i="1">
                        <a:latin typeface="Cambria Math"/>
                      </a:rPr>
                      <m:t>𝜇</m:t>
                    </m:r>
                    <m:d>
                      <m:dPr>
                        <m:ctrlPr>
                          <a:rPr lang="ja-JP" altLang="ja-JP" sz="2700" i="1">
                            <a:latin typeface="Cambria Math" panose="02040503050406030204" pitchFamily="18" charset="0"/>
                          </a:rPr>
                        </m:ctrlPr>
                      </m:dPr>
                      <m:e>
                        <m:sSub>
                          <m:sSubPr>
                            <m:ctrlPr>
                              <a:rPr lang="ja-JP" altLang="ja-JP" sz="2700" i="1">
                                <a:latin typeface="Cambria Math" panose="02040503050406030204" pitchFamily="18" charset="0"/>
                              </a:rPr>
                            </m:ctrlPr>
                          </m:sSubPr>
                          <m:e>
                            <m:r>
                              <a:rPr lang="es-ES" altLang="ja-JP" sz="2700" i="1">
                                <a:latin typeface="Cambria Math"/>
                              </a:rPr>
                              <m:t>𝑏</m:t>
                            </m:r>
                          </m:e>
                          <m:sub>
                            <m:r>
                              <a:rPr lang="es-ES" altLang="ja-JP" sz="2700" i="1">
                                <a:latin typeface="Cambria Math"/>
                              </a:rPr>
                              <m:t>𝑡</m:t>
                            </m:r>
                            <m:r>
                              <a:rPr lang="es-ES" altLang="ja-JP" sz="2700" i="1">
                                <a:latin typeface="Cambria Math"/>
                              </a:rPr>
                              <m:t>−1</m:t>
                            </m:r>
                          </m:sub>
                        </m:sSub>
                        <m:r>
                          <a:rPr lang="es-ES" altLang="ja-JP" sz="2700" i="1">
                            <a:latin typeface="Cambria Math"/>
                          </a:rPr>
                          <m:t>−</m:t>
                        </m:r>
                        <m:sSub>
                          <m:sSubPr>
                            <m:ctrlPr>
                              <a:rPr lang="ja-JP" altLang="ja-JP" sz="2700" i="1">
                                <a:latin typeface="Cambria Math" panose="02040503050406030204" pitchFamily="18" charset="0"/>
                              </a:rPr>
                            </m:ctrlPr>
                          </m:sSubPr>
                          <m:e>
                            <m:r>
                              <a:rPr lang="es-ES" altLang="ja-JP" sz="2700" i="1">
                                <a:latin typeface="Cambria Math"/>
                              </a:rPr>
                              <m:t>𝑏</m:t>
                            </m:r>
                          </m:e>
                          <m:sub>
                            <m:r>
                              <a:rPr lang="es-ES" altLang="ja-JP" sz="2700" i="1">
                                <a:latin typeface="Cambria Math"/>
                              </a:rPr>
                              <m:t>0</m:t>
                            </m:r>
                          </m:sub>
                        </m:sSub>
                      </m:e>
                    </m:d>
                  </m:oMath>
                </a14:m>
                <a:r>
                  <a:rPr lang="en-US" altLang="ja-JP" sz="2700" dirty="0"/>
                  <a:t> Bohn’s Rule: Primary Balance improvement Rule at </a:t>
                </a:r>
                <a:r>
                  <a:rPr lang="en-US" altLang="ja-JP" sz="2700" i="1" dirty="0"/>
                  <a:t>t</a:t>
                </a:r>
                <a:endParaRPr lang="ja-JP" altLang="ja-JP" sz="2700" dirty="0"/>
              </a:p>
              <a:p>
                <a:pPr marL="0" indent="0" algn="ctr">
                  <a:buNone/>
                </a:pPr>
                <a14:m>
                  <m:oMath xmlns:m="http://schemas.openxmlformats.org/officeDocument/2006/math">
                    <m:nary>
                      <m:naryPr>
                        <m:chr m:val="∑"/>
                        <m:limLoc m:val="undOvr"/>
                        <m:ctrlPr>
                          <a:rPr lang="ja-JP" altLang="ja-JP" sz="2700" i="1">
                            <a:latin typeface="Cambria Math" panose="02040503050406030204" pitchFamily="18" charset="0"/>
                          </a:rPr>
                        </m:ctrlPr>
                      </m:naryPr>
                      <m:sub>
                        <m:r>
                          <a:rPr lang="en-US" altLang="ja-JP" sz="2700" i="1">
                            <a:latin typeface="Cambria Math"/>
                          </a:rPr>
                          <m:t>𝑡</m:t>
                        </m:r>
                        <m:r>
                          <a:rPr lang="en-US" altLang="ja-JP" sz="2700" i="1">
                            <a:latin typeface="Cambria Math"/>
                          </a:rPr>
                          <m:t>=1</m:t>
                        </m:r>
                      </m:sub>
                      <m:sup>
                        <m:r>
                          <a:rPr lang="en-US" altLang="ja-JP" sz="2700" i="1">
                            <a:latin typeface="Cambria Math"/>
                          </a:rPr>
                          <m:t>∞</m:t>
                        </m:r>
                      </m:sup>
                      <m:e>
                        <m:f>
                          <m:fPr>
                            <m:ctrlPr>
                              <a:rPr lang="ja-JP" altLang="ja-JP" sz="2700" i="1">
                                <a:latin typeface="Cambria Math" panose="02040503050406030204" pitchFamily="18" charset="0"/>
                              </a:rPr>
                            </m:ctrlPr>
                          </m:fPr>
                          <m:num>
                            <m:sSub>
                              <m:sSubPr>
                                <m:ctrlPr>
                                  <a:rPr lang="ja-JP" altLang="ja-JP" sz="2700" i="1">
                                    <a:latin typeface="Cambria Math" panose="02040503050406030204" pitchFamily="18" charset="0"/>
                                  </a:rPr>
                                </m:ctrlPr>
                              </m:sSubPr>
                              <m:e>
                                <m:r>
                                  <a:rPr lang="en-US" altLang="ja-JP" sz="2700" i="1">
                                    <a:latin typeface="Cambria Math"/>
                                  </a:rPr>
                                  <m:t>𝑃𝐵</m:t>
                                </m:r>
                              </m:e>
                              <m:sub>
                                <m:r>
                                  <a:rPr lang="en-US" altLang="ja-JP" sz="2700" i="1">
                                    <a:latin typeface="Cambria Math"/>
                                  </a:rPr>
                                  <m:t>𝑡</m:t>
                                </m:r>
                              </m:sub>
                            </m:sSub>
                          </m:num>
                          <m:den>
                            <m:sSup>
                              <m:sSupPr>
                                <m:ctrlPr>
                                  <a:rPr lang="ja-JP" altLang="ja-JP" sz="2700" i="1">
                                    <a:latin typeface="Cambria Math" panose="02040503050406030204" pitchFamily="18" charset="0"/>
                                  </a:rPr>
                                </m:ctrlPr>
                              </m:sSupPr>
                              <m:e>
                                <m:d>
                                  <m:dPr>
                                    <m:ctrlPr>
                                      <a:rPr lang="ja-JP" altLang="ja-JP" sz="2700" i="1">
                                        <a:latin typeface="Cambria Math" panose="02040503050406030204" pitchFamily="18" charset="0"/>
                                      </a:rPr>
                                    </m:ctrlPr>
                                  </m:dPr>
                                  <m:e>
                                    <m:r>
                                      <a:rPr lang="en-US" altLang="ja-JP" sz="2700" i="1">
                                        <a:latin typeface="Cambria Math"/>
                                      </a:rPr>
                                      <m:t>𝜆</m:t>
                                    </m:r>
                                  </m:e>
                                </m:d>
                              </m:e>
                              <m:sup>
                                <m:r>
                                  <a:rPr lang="en-US" altLang="ja-JP" sz="2700" i="1">
                                    <a:latin typeface="Cambria Math"/>
                                  </a:rPr>
                                  <m:t>𝑡</m:t>
                                </m:r>
                              </m:sup>
                            </m:sSup>
                          </m:den>
                        </m:f>
                      </m:e>
                    </m:nary>
                    <m:r>
                      <a:rPr lang="en-US" altLang="ja-JP" sz="2700" i="1">
                        <a:latin typeface="Cambria Math"/>
                      </a:rPr>
                      <m:t>=</m:t>
                    </m:r>
                    <m:sSub>
                      <m:sSubPr>
                        <m:ctrlPr>
                          <a:rPr lang="ja-JP" altLang="ja-JP" sz="2700" i="1">
                            <a:latin typeface="Cambria Math" panose="02040503050406030204" pitchFamily="18" charset="0"/>
                          </a:rPr>
                        </m:ctrlPr>
                      </m:sSubPr>
                      <m:e>
                        <m:r>
                          <a:rPr lang="en-US" altLang="ja-JP" sz="2700" i="1">
                            <a:latin typeface="Cambria Math"/>
                          </a:rPr>
                          <m:t>𝑏</m:t>
                        </m:r>
                      </m:e>
                      <m:sub>
                        <m:r>
                          <a:rPr lang="en-US" altLang="ja-JP" sz="2700" i="1">
                            <a:latin typeface="Cambria Math"/>
                          </a:rPr>
                          <m:t>0</m:t>
                        </m:r>
                      </m:sub>
                    </m:sSub>
                  </m:oMath>
                </a14:m>
                <a:r>
                  <a:rPr lang="ja-JP" altLang="en-US" sz="2700" dirty="0"/>
                  <a:t>　</a:t>
                </a:r>
                <a:endParaRPr lang="en-US" altLang="ja-JP" sz="2700" dirty="0"/>
              </a:p>
              <a:p>
                <a:endParaRPr lang="en-US" altLang="ja-JP" sz="2700" dirty="0"/>
              </a:p>
              <a:p>
                <a:r>
                  <a:rPr lang="en-US" altLang="ja-JP" sz="2700" dirty="0"/>
                  <a:t>Bohn’s Rule satisfied with “</a:t>
                </a:r>
                <a:r>
                  <a:rPr lang="en-US" altLang="ja-JP" sz="2700" dirty="0" err="1"/>
                  <a:t>transvesarity</a:t>
                </a:r>
                <a:r>
                  <a:rPr lang="en-US" altLang="ja-JP" sz="2700" dirty="0"/>
                  <a:t> condition”. </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240508" y="1862827"/>
                <a:ext cx="7687102" cy="3589046"/>
              </a:xfrm>
              <a:blipFill>
                <a:blip r:embed="rId2"/>
                <a:stretch>
                  <a:fillRect l="-1348" t="-2551" r="-245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177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675036" y="188640"/>
            <a:ext cx="7465792" cy="3024336"/>
          </a:xfrm>
          <a:prstGeom prst="rect">
            <a:avLst/>
          </a:prstGeom>
        </p:spPr>
      </p:pic>
      <p:pic>
        <p:nvPicPr>
          <p:cNvPr id="3" name="図 2"/>
          <p:cNvPicPr>
            <a:picLocks noChangeAspect="1"/>
          </p:cNvPicPr>
          <p:nvPr/>
        </p:nvPicPr>
        <p:blipFill>
          <a:blip r:embed="rId3"/>
          <a:stretch>
            <a:fillRect/>
          </a:stretch>
        </p:blipFill>
        <p:spPr>
          <a:xfrm>
            <a:off x="2804648" y="3212976"/>
            <a:ext cx="7251792" cy="3552244"/>
          </a:xfrm>
          <a:prstGeom prst="rect">
            <a:avLst/>
          </a:prstGeom>
        </p:spPr>
      </p:pic>
    </p:spTree>
    <p:extLst>
      <p:ext uri="{BB962C8B-B14F-4D97-AF65-F5344CB8AC3E}">
        <p14:creationId xmlns:p14="http://schemas.microsoft.com/office/powerpoint/2010/main" val="2235529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5" y="44624"/>
            <a:ext cx="9036495" cy="962074"/>
          </a:xfrm>
        </p:spPr>
        <p:txBody>
          <a:bodyPr>
            <a:normAutofit/>
          </a:bodyPr>
          <a:lstStyle/>
          <a:p>
            <a:r>
              <a:rPr lang="en-US" altLang="ja-JP" sz="3600" b="1" dirty="0">
                <a:solidFill>
                  <a:srgbClr val="7030A0"/>
                </a:solidFill>
              </a:rPr>
              <a:t>Objective Loss Function of the Government</a:t>
            </a:r>
            <a:endParaRPr lang="ja-JP" altLang="en-US" sz="3600" b="1" dirty="0">
              <a:solidFill>
                <a:srgbClr val="7030A0"/>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919536" y="1006698"/>
                <a:ext cx="8229600" cy="5374630"/>
              </a:xfrm>
            </p:spPr>
            <p:txBody>
              <a:bodyPr>
                <a:normAutofit/>
              </a:bodyPr>
              <a:lstStyle/>
              <a:p>
                <a:pPr marL="0" indent="0">
                  <a:buNone/>
                </a:pPr>
                <a:r>
                  <a:rPr lang="en-US" altLang="ja-JP" b="1" dirty="0"/>
                  <a:t>Minimize the following loss function:</a:t>
                </a:r>
              </a:p>
              <a:p>
                <a:pPr marL="0" indent="0">
                  <a:buNone/>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𝐿</m:t>
                      </m:r>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𝐺</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𝑡</m:t>
                              </m:r>
                            </m:sub>
                          </m:sSub>
                          <m:r>
                            <a:rPr lang="en-US" altLang="ja-JP" i="1">
                              <a:latin typeface="Cambria Math" panose="02040503050406030204" pitchFamily="18" charset="0"/>
                            </a:rPr>
                            <m:t> </m:t>
                          </m:r>
                        </m:e>
                      </m:d>
                      <m:r>
                        <a:rPr lang="en-US" altLang="ja-JP" i="1">
                          <a:latin typeface="Cambria Math" panose="02040503050406030204" pitchFamily="18" charset="0"/>
                        </a:rPr>
                        <m:t>=</m:t>
                      </m:r>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2</m:t>
                          </m:r>
                        </m:den>
                      </m:f>
                      <m:sSub>
                        <m:sSubPr>
                          <m:ctrlPr>
                            <a:rPr lang="ja-JP"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sSup>
                        <m:sSupPr>
                          <m:ctrlPr>
                            <a:rPr lang="ja-JP" altLang="ja-JP" i="1">
                              <a:latin typeface="Cambria Math" panose="02040503050406030204" pitchFamily="18" charset="0"/>
                            </a:rPr>
                          </m:ctrlPr>
                        </m:sSupPr>
                        <m:e>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𝐵</m:t>
                                  </m:r>
                                </m:e>
                                <m:sub>
                                  <m:r>
                                    <a:rPr lang="en-US" altLang="ja-JP" i="1">
                                      <a:latin typeface="Cambria Math" panose="02040503050406030204" pitchFamily="18" charset="0"/>
                                    </a:rPr>
                                    <m:t>𝑡</m:t>
                                  </m:r>
                                </m:sub>
                                <m:sup>
                                  <m:r>
                                    <a:rPr lang="en-US" altLang="ja-JP" i="1">
                                      <a:latin typeface="Cambria Math" panose="02040503050406030204" pitchFamily="18" charset="0"/>
                                    </a:rPr>
                                    <m:t>∗</m:t>
                                  </m:r>
                                </m:sup>
                              </m:sSubSup>
                            </m:e>
                          </m:d>
                        </m:e>
                        <m:sup>
                          <m:r>
                            <a:rPr lang="en-US" altLang="ja-JP" i="1">
                              <a:latin typeface="Cambria Math" panose="02040503050406030204" pitchFamily="18" charset="0"/>
                            </a:rPr>
                            <m:t>2</m:t>
                          </m:r>
                        </m:sup>
                      </m:sSup>
                      <m:r>
                        <a:rPr lang="en-US" altLang="ja-JP" i="1">
                          <a:latin typeface="Cambria Math" panose="02040503050406030204" pitchFamily="18" charset="0"/>
                        </a:rPr>
                        <m:t>+</m:t>
                      </m:r>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2</m:t>
                          </m:r>
                        </m:den>
                      </m:f>
                      <m:sSub>
                        <m:sSubPr>
                          <m:ctrlPr>
                            <a:rPr lang="ja-JP"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2</m:t>
                          </m:r>
                        </m:sub>
                      </m:sSub>
                      <m:sSup>
                        <m:sSupPr>
                          <m:ctrlPr>
                            <a:rPr lang="ja-JP" altLang="ja-JP" i="1">
                              <a:latin typeface="Cambria Math" panose="02040503050406030204" pitchFamily="18" charset="0"/>
                            </a:rPr>
                          </m:ctrlPr>
                        </m:sSupPr>
                        <m:e>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𝑌</m:t>
                                  </m:r>
                                </m:e>
                                <m:sub>
                                  <m:r>
                                    <a:rPr lang="en-US" altLang="ja-JP" i="1">
                                      <a:latin typeface="Cambria Math" panose="02040503050406030204" pitchFamily="18" charset="0"/>
                                    </a:rPr>
                                    <m:t>𝑡</m:t>
                                  </m:r>
                                </m:sub>
                                <m:sup>
                                  <m:r>
                                    <a:rPr lang="en-US" altLang="ja-JP" i="1">
                                      <a:latin typeface="Cambria Math" panose="02040503050406030204" pitchFamily="18" charset="0"/>
                                    </a:rPr>
                                    <m:t>𝑓</m:t>
                                  </m:r>
                                </m:sup>
                              </m:sSubSup>
                            </m:e>
                          </m:d>
                        </m:e>
                        <m:sup>
                          <m:r>
                            <a:rPr lang="en-US" altLang="ja-JP" i="1">
                              <a:latin typeface="Cambria Math" panose="02040503050406030204" pitchFamily="18" charset="0"/>
                            </a:rPr>
                            <m:t>2</m:t>
                          </m:r>
                        </m:sup>
                      </m:sSup>
                      <m:r>
                        <a:rPr lang="en-US" altLang="ja-JP" i="1">
                          <a:latin typeface="Cambria Math" panose="02040503050406030204" pitchFamily="18" charset="0"/>
                        </a:rPr>
                        <m:t>+</m:t>
                      </m:r>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2</m:t>
                          </m:r>
                        </m:den>
                      </m:f>
                      <m:sSub>
                        <m:sSubPr>
                          <m:ctrlPr>
                            <a:rPr lang="ja-JP"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3</m:t>
                          </m:r>
                        </m:sub>
                      </m:sSub>
                      <m:sSup>
                        <m:sSupPr>
                          <m:ctrlPr>
                            <a:rPr lang="ja-JP" altLang="ja-JP" i="1">
                              <a:latin typeface="Cambria Math" panose="02040503050406030204" pitchFamily="18" charset="0"/>
                            </a:rPr>
                          </m:ctrlPr>
                        </m:sSupPr>
                        <m:e>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𝐺</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𝐺</m:t>
                                  </m:r>
                                </m:e>
                                <m:sub>
                                  <m:r>
                                    <a:rPr lang="en-US" altLang="ja-JP" i="1">
                                      <a:latin typeface="Cambria Math" panose="02040503050406030204" pitchFamily="18" charset="0"/>
                                    </a:rPr>
                                    <m:t>𝑡</m:t>
                                  </m:r>
                                  <m:r>
                                    <a:rPr lang="en-US" altLang="ja-JP" i="1">
                                      <a:latin typeface="Cambria Math" panose="02040503050406030204" pitchFamily="18" charset="0"/>
                                    </a:rPr>
                                    <m:t>−1</m:t>
                                  </m:r>
                                </m:sub>
                              </m:sSub>
                            </m:e>
                          </m:d>
                        </m:e>
                        <m:sup>
                          <m:r>
                            <a:rPr lang="en-US" altLang="ja-JP" i="1">
                              <a:latin typeface="Cambria Math" panose="02040503050406030204" pitchFamily="18" charset="0"/>
                            </a:rPr>
                            <m:t>2</m:t>
                          </m:r>
                        </m:sup>
                      </m:sSup>
                      <m:r>
                        <a:rPr lang="en-US" altLang="ja-JP">
                          <a:latin typeface="Cambria Math" panose="02040503050406030204" pitchFamily="18" charset="0"/>
                        </a:rPr>
                        <m:t>+</m:t>
                      </m:r>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2</m:t>
                          </m:r>
                        </m:den>
                      </m:f>
                      <m:sSub>
                        <m:sSubPr>
                          <m:ctrlPr>
                            <a:rPr lang="ja-JP"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4</m:t>
                          </m:r>
                        </m:sub>
                      </m:sSub>
                      <m:sSup>
                        <m:sSupPr>
                          <m:ctrlPr>
                            <a:rPr lang="ja-JP" altLang="ja-JP" i="1">
                              <a:latin typeface="Cambria Math" panose="02040503050406030204" pitchFamily="18" charset="0"/>
                            </a:rPr>
                          </m:ctrlPr>
                        </m:sSupPr>
                        <m:e>
                          <m:d>
                            <m:dPr>
                              <m:ctrlPr>
                                <a:rPr lang="ja-JP" altLang="ja-JP" i="1">
                                  <a:latin typeface="Cambria Math" panose="02040503050406030204" pitchFamily="18" charset="0"/>
                                </a:rPr>
                              </m:ctrlPr>
                            </m:dPr>
                            <m:e>
                              <m:sSub>
                                <m:sSubPr>
                                  <m:ctrlPr>
                                    <a:rPr lang="ja-JP"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𝑡</m:t>
                                  </m:r>
                                  <m:r>
                                    <a:rPr lang="en-US" altLang="ja-JP" i="1">
                                      <a:latin typeface="Cambria Math" panose="02040503050406030204" pitchFamily="18" charset="0"/>
                                    </a:rPr>
                                    <m:t>−1</m:t>
                                  </m:r>
                                </m:sub>
                              </m:sSub>
                            </m:e>
                          </m:d>
                        </m:e>
                        <m:sup>
                          <m:r>
                            <a:rPr lang="en-US" altLang="ja-JP" i="1">
                              <a:latin typeface="Cambria Math" panose="02040503050406030204" pitchFamily="18" charset="0"/>
                            </a:rPr>
                            <m:t>2</m:t>
                          </m:r>
                        </m:sup>
                      </m:sSup>
                      <m:r>
                        <a:rPr lang="en-US" altLang="ja-JP" i="1">
                          <a:latin typeface="Cambria Math" panose="02040503050406030204" pitchFamily="18" charset="0"/>
                        </a:rPr>
                        <m:t>+</m:t>
                      </m:r>
                      <m:f>
                        <m:fPr>
                          <m:ctrlPr>
                            <a:rPr lang="ja-JP"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2</m:t>
                          </m:r>
                        </m:den>
                      </m:f>
                      <m:sSub>
                        <m:sSubPr>
                          <m:ctrlPr>
                            <a:rPr lang="ja-JP"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5</m:t>
                          </m:r>
                        </m:sub>
                      </m:sSub>
                      <m:sSup>
                        <m:sSupPr>
                          <m:ctrlPr>
                            <a:rPr lang="ja-JP" altLang="ja-JP" i="1">
                              <a:latin typeface="Cambria Math" panose="02040503050406030204" pitchFamily="18" charset="0"/>
                            </a:rPr>
                          </m:ctrlPr>
                        </m:sSupPr>
                        <m:e>
                          <m:d>
                            <m:dPr>
                              <m:ctrlPr>
                                <a:rPr lang="ja-JP" altLang="ja-JP" i="1">
                                  <a:latin typeface="Cambria Math" panose="02040503050406030204" pitchFamily="18" charset="0"/>
                                </a:rPr>
                              </m:ctrlPr>
                            </m:dPr>
                            <m:e>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𝐵</m:t>
                                  </m:r>
                                </m:e>
                                <m:sub>
                                  <m:r>
                                    <a:rPr lang="en-US" altLang="ja-JP" i="1">
                                      <a:latin typeface="Cambria Math" panose="02040503050406030204" pitchFamily="18" charset="0"/>
                                    </a:rPr>
                                    <m:t>𝑡</m:t>
                                  </m:r>
                                </m:sub>
                              </m:sSub>
                              <m:r>
                                <a:rPr lang="en-US" altLang="ja-JP" i="1">
                                  <a:latin typeface="Cambria Math" panose="02040503050406030204" pitchFamily="18" charset="0"/>
                                </a:rPr>
                                <m:t>−</m:t>
                              </m:r>
                              <m:sSubSup>
                                <m:sSubSupPr>
                                  <m:ctrlPr>
                                    <a:rPr lang="ja-JP" altLang="ja-JP" i="1">
                                      <a:latin typeface="Cambria Math" panose="02040503050406030204" pitchFamily="18" charset="0"/>
                                    </a:rPr>
                                  </m:ctrlPr>
                                </m:sSubSupPr>
                                <m:e>
                                  <m:r>
                                    <a:rPr lang="en-US" altLang="ja-JP" i="1">
                                      <a:latin typeface="Cambria Math" panose="02040503050406030204" pitchFamily="18" charset="0"/>
                                    </a:rPr>
                                    <m:t>∆</m:t>
                                  </m:r>
                                  <m:r>
                                    <a:rPr lang="en-US" altLang="ja-JP" i="1">
                                      <a:latin typeface="Cambria Math" panose="02040503050406030204" pitchFamily="18" charset="0"/>
                                    </a:rPr>
                                    <m:t>𝐵</m:t>
                                  </m:r>
                                </m:e>
                                <m:sub>
                                  <m:r>
                                    <a:rPr lang="en-US" altLang="ja-JP" i="1">
                                      <a:latin typeface="Cambria Math" panose="02040503050406030204" pitchFamily="18" charset="0"/>
                                    </a:rPr>
                                    <m:t>𝑡</m:t>
                                  </m:r>
                                </m:sub>
                                <m:sup>
                                  <m:r>
                                    <a:rPr lang="en-US" altLang="ja-JP" i="1">
                                      <a:latin typeface="Cambria Math" panose="02040503050406030204" pitchFamily="18" charset="0"/>
                                    </a:rPr>
                                    <m:t>∗</m:t>
                                  </m:r>
                                </m:sup>
                              </m:sSubSup>
                            </m:e>
                          </m:d>
                        </m:e>
                        <m:sup>
                          <m:r>
                            <a:rPr lang="en-US" altLang="ja-JP" i="1">
                              <a:latin typeface="Cambria Math" panose="02040503050406030204" pitchFamily="18" charset="0"/>
                            </a:rPr>
                            <m:t>2</m:t>
                          </m:r>
                        </m:sup>
                      </m:sSup>
                    </m:oMath>
                  </m:oMathPara>
                </a14:m>
                <a:endParaRPr lang="en-US" altLang="ja-JP" b="1" dirty="0"/>
              </a:p>
              <a:p>
                <a:pPr marL="0" indent="0">
                  <a:buNone/>
                </a:pPr>
                <a14:m>
                  <m:oMath xmlns:m="http://schemas.openxmlformats.org/officeDocument/2006/math">
                    <m:sSub>
                      <m:sSubPr>
                        <m:ctrlPr>
                          <a:rPr lang="ja-JP"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𝑖</m:t>
                        </m:r>
                      </m:sub>
                    </m:sSub>
                    <m:r>
                      <a:rPr lang="en-US" altLang="ja-JP" i="1">
                        <a:latin typeface="Cambria Math" panose="02040503050406030204" pitchFamily="18" charset="0"/>
                      </a:rPr>
                      <m:t> (</m:t>
                    </m:r>
                    <m:r>
                      <a:rPr lang="en-US" altLang="ja-JP" i="1">
                        <a:latin typeface="Cambria Math" panose="02040503050406030204" pitchFamily="18" charset="0"/>
                      </a:rPr>
                      <m:t>𝑖</m:t>
                    </m:r>
                    <m:r>
                      <a:rPr lang="en-US" altLang="ja-JP" i="1">
                        <a:latin typeface="Cambria Math" panose="02040503050406030204" pitchFamily="18" charset="0"/>
                      </a:rPr>
                      <m:t>=1,⋯,5)</m:t>
                    </m:r>
                  </m:oMath>
                </a14:m>
                <a:r>
                  <a:rPr lang="en-US" altLang="ja-JP" dirty="0"/>
                  <a:t> are the </a:t>
                </a:r>
                <a:r>
                  <a:rPr lang="en-US" altLang="ja-JP" i="1" dirty="0"/>
                  <a:t>policy weights</a:t>
                </a:r>
                <a:r>
                  <a:rPr lang="en-US" altLang="ja-JP" dirty="0"/>
                  <a:t> where government can set up. </a:t>
                </a:r>
                <a:endParaRPr lang="en-US" altLang="ja-JP" b="1" dirty="0"/>
              </a:p>
              <a:p>
                <a:pPr marL="0" indent="0">
                  <a:buNone/>
                </a:pPr>
                <a:endParaRPr lang="en-US" altLang="ja-JP" b="1" dirty="0"/>
              </a:p>
              <a:p>
                <a:pPr marL="0" indent="0">
                  <a:buNone/>
                </a:pPr>
                <a:endParaRPr kumimoji="1" lang="ja-JP" altLang="en-US" b="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919536" y="1006698"/>
                <a:ext cx="8229600" cy="5374630"/>
              </a:xfrm>
              <a:blipFill>
                <a:blip r:embed="rId2"/>
                <a:stretch>
                  <a:fillRect l="-1556" t="-1927"/>
                </a:stretch>
              </a:blipFill>
            </p:spPr>
            <p:txBody>
              <a:bodyPr/>
              <a:lstStyle/>
              <a:p>
                <a:r>
                  <a:rPr lang="ja-JP" altLang="en-US">
                    <a:noFill/>
                  </a:rPr>
                  <a:t> </a:t>
                </a:r>
              </a:p>
            </p:txBody>
          </p:sp>
        </mc:Fallback>
      </mc:AlternateContent>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77A01193-59D7-407B-82F4-E135A22E778A}" type="slidenum">
              <a:rPr kumimoji="1" lang="ja-JP" altLang="en-US" smtClean="0"/>
              <a:t>28</a:t>
            </a:fld>
            <a:endParaRPr kumimoji="1" lang="ja-JP" altLang="en-US"/>
          </a:p>
        </p:txBody>
      </p:sp>
      <p:sp>
        <p:nvSpPr>
          <p:cNvPr id="7" name="正方形/長方形 6"/>
          <p:cNvSpPr/>
          <p:nvPr/>
        </p:nvSpPr>
        <p:spPr>
          <a:xfrm>
            <a:off x="1919536" y="3284984"/>
            <a:ext cx="8640960" cy="1077218"/>
          </a:xfrm>
          <a:prstGeom prst="rect">
            <a:avLst/>
          </a:prstGeom>
        </p:spPr>
        <p:txBody>
          <a:bodyPr wrap="square">
            <a:spAutoFit/>
          </a:bodyPr>
          <a:lstStyle/>
          <a:p>
            <a:endParaRPr lang="en-US" altLang="ja-JP" sz="3200" b="1" dirty="0"/>
          </a:p>
          <a:p>
            <a:r>
              <a:rPr lang="en-US" altLang="ja-JP" sz="3200" b="1" dirty="0"/>
              <a:t> </a:t>
            </a:r>
          </a:p>
        </p:txBody>
      </p:sp>
    </p:spTree>
    <p:extLst>
      <p:ext uri="{BB962C8B-B14F-4D97-AF65-F5344CB8AC3E}">
        <p14:creationId xmlns:p14="http://schemas.microsoft.com/office/powerpoint/2010/main" val="75295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82598" y="457200"/>
            <a:ext cx="11355175" cy="6011562"/>
          </a:xfrm>
          <a:prstGeom prst="rect">
            <a:avLst/>
          </a:prstGeom>
        </p:spPr>
      </p:pic>
    </p:spTree>
    <p:extLst>
      <p:ext uri="{BB962C8B-B14F-4D97-AF65-F5344CB8AC3E}">
        <p14:creationId xmlns:p14="http://schemas.microsoft.com/office/powerpoint/2010/main" val="46473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1938" y="1037968"/>
            <a:ext cx="11897303" cy="4769708"/>
          </a:xfrm>
          <a:prstGeom prst="rect">
            <a:avLst/>
          </a:prstGeom>
        </p:spPr>
      </p:pic>
    </p:spTree>
    <p:extLst>
      <p:ext uri="{BB962C8B-B14F-4D97-AF65-F5344CB8AC3E}">
        <p14:creationId xmlns:p14="http://schemas.microsoft.com/office/powerpoint/2010/main" val="82992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7A01193-59D7-407B-82F4-E135A22E778A}" type="slidenum">
              <a:rPr kumimoji="1" lang="ja-JP" altLang="en-US" smtClean="0"/>
              <a:t>30</a:t>
            </a:fld>
            <a:endParaRPr kumimoji="1" lang="ja-JP" altLang="en-US"/>
          </a:p>
        </p:txBody>
      </p:sp>
      <p:pic>
        <p:nvPicPr>
          <p:cNvPr id="3" name="図 2"/>
          <p:cNvPicPr>
            <a:picLocks noChangeAspect="1"/>
          </p:cNvPicPr>
          <p:nvPr/>
        </p:nvPicPr>
        <p:blipFill>
          <a:blip r:embed="rId2"/>
          <a:stretch>
            <a:fillRect/>
          </a:stretch>
        </p:blipFill>
        <p:spPr>
          <a:xfrm>
            <a:off x="1658115" y="908720"/>
            <a:ext cx="8875771" cy="5040560"/>
          </a:xfrm>
          <a:prstGeom prst="rect">
            <a:avLst/>
          </a:prstGeom>
        </p:spPr>
      </p:pic>
    </p:spTree>
    <p:extLst>
      <p:ext uri="{BB962C8B-B14F-4D97-AF65-F5344CB8AC3E}">
        <p14:creationId xmlns:p14="http://schemas.microsoft.com/office/powerpoint/2010/main" val="3858027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ー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
              <a:defRPr sz="3200">
                <a:solidFill>
                  <a:schemeClr val="tx1"/>
                </a:solidFill>
                <a:latin typeface="Trebuchet MS" panose="020B0603020202020204" pitchFamily="34" charset="0"/>
                <a:ea typeface="ＭＳ Ｐゴシック" panose="020B0600070205080204" pitchFamily="50" charset="-128"/>
              </a:defRPr>
            </a:lvl1pPr>
            <a:lvl2pPr marL="742950" indent="-285750">
              <a:spcBef>
                <a:spcPct val="20000"/>
              </a:spcBef>
              <a:buClr>
                <a:schemeClr val="hlink"/>
              </a:buClr>
              <a:buSzPct val="90000"/>
              <a:buFont typeface="Wingdings" panose="05000000000000000000" pitchFamily="2" charset="2"/>
              <a:buChar char=""/>
              <a:defRPr sz="2800">
                <a:solidFill>
                  <a:schemeClr val="tx1"/>
                </a:solidFill>
                <a:latin typeface="Trebuchet MS" panose="020B0603020202020204" pitchFamily="34" charset="0"/>
                <a:ea typeface="ＭＳ Ｐゴシック" panose="020B0600070205080204" pitchFamily="50" charset="-128"/>
              </a:defRPr>
            </a:lvl2pPr>
            <a:lvl3pPr marL="1143000" indent="-228600">
              <a:spcBef>
                <a:spcPct val="20000"/>
              </a:spcBef>
              <a:buClr>
                <a:schemeClr val="folHlink"/>
              </a:buClr>
              <a:buSzPct val="90000"/>
              <a:buFont typeface="Wingdings" panose="05000000000000000000" pitchFamily="2" charset="2"/>
              <a:buChar char=""/>
              <a:defRPr sz="2400">
                <a:solidFill>
                  <a:schemeClr val="tx1"/>
                </a:solidFill>
                <a:latin typeface="Trebuchet MS" panose="020B0603020202020204" pitchFamily="34" charset="0"/>
                <a:ea typeface="ＭＳ Ｐゴシック" panose="020B0600070205080204" pitchFamily="50" charset="-128"/>
              </a:defRPr>
            </a:lvl3pPr>
            <a:lvl4pPr marL="1600200" indent="-228600">
              <a:spcBef>
                <a:spcPct val="20000"/>
              </a:spcBef>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4pPr>
            <a:lvl5pPr marL="2057400" indent="-228600">
              <a:spcBef>
                <a:spcPct val="20000"/>
              </a:spcBef>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9pPr>
          </a:lstStyle>
          <a:p>
            <a:pPr>
              <a:spcBef>
                <a:spcPct val="0"/>
              </a:spcBef>
              <a:buClrTx/>
              <a:buSzTx/>
              <a:buFontTx/>
              <a:buNone/>
            </a:pPr>
            <a:fld id="{53BD6BAE-B98E-4E8C-9716-5036F739D86A}" type="slidenum">
              <a:rPr lang="en-US" altLang="ja-JP" sz="1400">
                <a:solidFill>
                  <a:srgbClr val="000000"/>
                </a:solidFill>
              </a:rPr>
              <a:pPr>
                <a:spcBef>
                  <a:spcPct val="0"/>
                </a:spcBef>
                <a:buClrTx/>
                <a:buSzTx/>
                <a:buFontTx/>
                <a:buNone/>
              </a:pPr>
              <a:t>31</a:t>
            </a:fld>
            <a:endParaRPr lang="en-US" altLang="ja-JP" sz="1400">
              <a:solidFill>
                <a:srgbClr val="000000"/>
              </a:solidFill>
            </a:endParaRPr>
          </a:p>
        </p:txBody>
      </p:sp>
      <p:sp>
        <p:nvSpPr>
          <p:cNvPr id="5" name="正方形/長方形 4"/>
          <p:cNvSpPr/>
          <p:nvPr/>
        </p:nvSpPr>
        <p:spPr>
          <a:xfrm>
            <a:off x="1524000" y="188914"/>
            <a:ext cx="9144000" cy="2031325"/>
          </a:xfrm>
          <a:prstGeom prst="rect">
            <a:avLst/>
          </a:prstGeom>
        </p:spPr>
        <p:txBody>
          <a:bodyPr>
            <a:spAutoFit/>
          </a:bodyPr>
          <a:lstStyle/>
          <a:p>
            <a:pPr algn="ctr">
              <a:defRPr/>
            </a:pPr>
            <a:r>
              <a:rPr lang="en-US" altLang="ja-JP" sz="3600" kern="100" dirty="0">
                <a:cs typeface="Times New Roman" panose="02020603050405020304" pitchFamily="18" charset="0"/>
              </a:rPr>
              <a:t>Percentage of US and Japanese household </a:t>
            </a:r>
          </a:p>
          <a:p>
            <a:pPr algn="ctr">
              <a:defRPr/>
            </a:pPr>
            <a:r>
              <a:rPr lang="en-US" altLang="ja-JP" sz="3600" b="1" kern="100" dirty="0">
                <a:solidFill>
                  <a:srgbClr val="FF0000"/>
                </a:solidFill>
                <a:cs typeface="Times New Roman" panose="02020603050405020304" pitchFamily="18" charset="0"/>
              </a:rPr>
              <a:t>Investment trusts</a:t>
            </a:r>
            <a:r>
              <a:rPr lang="ja-JP" altLang="en-US" sz="3600" b="1" kern="100" dirty="0">
                <a:solidFill>
                  <a:srgbClr val="FF0000"/>
                </a:solidFill>
                <a:cs typeface="Times New Roman" panose="02020603050405020304" pitchFamily="18" charset="0"/>
              </a:rPr>
              <a:t> </a:t>
            </a:r>
            <a:r>
              <a:rPr lang="en-US" altLang="ja-JP" sz="3600" b="1" kern="100" dirty="0">
                <a:solidFill>
                  <a:srgbClr val="FF0000"/>
                </a:solidFill>
                <a:cs typeface="Times New Roman" panose="02020603050405020304" pitchFamily="18" charset="0"/>
              </a:rPr>
              <a:t>and </a:t>
            </a:r>
            <a:r>
              <a:rPr lang="en-US" altLang="ja-JP" sz="3600" b="1" kern="100">
                <a:solidFill>
                  <a:srgbClr val="FF0000"/>
                </a:solidFill>
                <a:cs typeface="Times New Roman" panose="02020603050405020304" pitchFamily="18" charset="0"/>
              </a:rPr>
              <a:t>Mutual Funds</a:t>
            </a:r>
            <a:endParaRPr lang="ja-JP" altLang="ja-JP" sz="3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algn="just">
              <a:defRPr/>
            </a:pPr>
            <a:r>
              <a:rPr lang="en-US" altLang="ja-JP" kern="100" dirty="0">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379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412875"/>
            <a:ext cx="8424863"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p:cNvSpPr>
            <a:spLocks noChangeArrowheads="1"/>
          </p:cNvSpPr>
          <p:nvPr/>
        </p:nvSpPr>
        <p:spPr bwMode="auto">
          <a:xfrm>
            <a:off x="3071814" y="59572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SzPct val="90000"/>
              <a:buFont typeface="Wingdings" panose="05000000000000000000" pitchFamily="2" charset="2"/>
              <a:buChar char=""/>
              <a:defRPr sz="3200">
                <a:solidFill>
                  <a:schemeClr val="tx1"/>
                </a:solidFill>
                <a:latin typeface="Trebuchet MS" panose="020B0603020202020204" pitchFamily="34" charset="0"/>
                <a:ea typeface="ＭＳ Ｐゴシック" panose="020B0600070205080204" pitchFamily="50" charset="-128"/>
              </a:defRPr>
            </a:lvl1pPr>
            <a:lvl2pPr marL="742950" indent="-285750">
              <a:spcBef>
                <a:spcPct val="20000"/>
              </a:spcBef>
              <a:buClr>
                <a:schemeClr val="hlink"/>
              </a:buClr>
              <a:buSzPct val="90000"/>
              <a:buFont typeface="Wingdings" panose="05000000000000000000" pitchFamily="2" charset="2"/>
              <a:buChar char=""/>
              <a:defRPr sz="2800">
                <a:solidFill>
                  <a:schemeClr val="tx1"/>
                </a:solidFill>
                <a:latin typeface="Trebuchet MS" panose="020B0603020202020204" pitchFamily="34" charset="0"/>
                <a:ea typeface="ＭＳ Ｐゴシック" panose="020B0600070205080204" pitchFamily="50" charset="-128"/>
              </a:defRPr>
            </a:lvl2pPr>
            <a:lvl3pPr marL="1143000" indent="-228600">
              <a:spcBef>
                <a:spcPct val="20000"/>
              </a:spcBef>
              <a:buClr>
                <a:schemeClr val="folHlink"/>
              </a:buClr>
              <a:buSzPct val="90000"/>
              <a:buFont typeface="Wingdings" panose="05000000000000000000" pitchFamily="2" charset="2"/>
              <a:buChar char=""/>
              <a:defRPr sz="2400">
                <a:solidFill>
                  <a:schemeClr val="tx1"/>
                </a:solidFill>
                <a:latin typeface="Trebuchet MS" panose="020B0603020202020204" pitchFamily="34" charset="0"/>
                <a:ea typeface="ＭＳ Ｐゴシック" panose="020B0600070205080204" pitchFamily="50" charset="-128"/>
              </a:defRPr>
            </a:lvl3pPr>
            <a:lvl4pPr marL="1600200" indent="-228600">
              <a:spcBef>
                <a:spcPct val="20000"/>
              </a:spcBef>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4pPr>
            <a:lvl5pPr marL="2057400" indent="-228600">
              <a:spcBef>
                <a:spcPct val="20000"/>
              </a:spcBef>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9pPr>
          </a:lstStyle>
          <a:p>
            <a:pPr>
              <a:spcBef>
                <a:spcPct val="0"/>
              </a:spcBef>
              <a:buClrTx/>
              <a:buSzTx/>
              <a:buFontTx/>
              <a:buNone/>
            </a:pPr>
            <a:endParaRPr lang="ja-JP" altLang="en-US" sz="2400">
              <a:latin typeface="Arial" panose="020B0604020202020204" pitchFamily="34" charset="0"/>
            </a:endParaRPr>
          </a:p>
        </p:txBody>
      </p:sp>
    </p:spTree>
    <p:extLst>
      <p:ext uri="{BB962C8B-B14F-4D97-AF65-F5344CB8AC3E}">
        <p14:creationId xmlns:p14="http://schemas.microsoft.com/office/powerpoint/2010/main" val="2133651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1524000" y="115889"/>
            <a:ext cx="9144000" cy="720725"/>
          </a:xfrm>
        </p:spPr>
        <p:txBody>
          <a:bodyPr/>
          <a:lstStyle/>
          <a:p>
            <a:pPr algn="ctr"/>
            <a:r>
              <a:rPr lang="en-US" altLang="ja-JP" sz="3600" b="1">
                <a:solidFill>
                  <a:srgbClr val="FF0000"/>
                </a:solidFill>
              </a:rPr>
              <a:t>Fees and Commissions of Distributors</a:t>
            </a:r>
            <a:endParaRPr lang="ja-JP" altLang="en-US" sz="3600" b="1">
              <a:solidFill>
                <a:srgbClr val="FF0000"/>
              </a:solidFill>
            </a:endParaRPr>
          </a:p>
        </p:txBody>
      </p:sp>
      <p:sp>
        <p:nvSpPr>
          <p:cNvPr id="34819" name="コンテンツ プレースホルダー 2"/>
          <p:cNvSpPr>
            <a:spLocks noGrp="1"/>
          </p:cNvSpPr>
          <p:nvPr>
            <p:ph idx="1"/>
          </p:nvPr>
        </p:nvSpPr>
        <p:spPr>
          <a:xfrm>
            <a:off x="1558926" y="801689"/>
            <a:ext cx="9109075" cy="5399087"/>
          </a:xfrm>
        </p:spPr>
        <p:txBody>
          <a:bodyPr/>
          <a:lstStyle/>
          <a:p>
            <a:pPr marL="0" indent="0">
              <a:buNone/>
            </a:pPr>
            <a:r>
              <a:rPr lang="en-US" altLang="ja-JP" b="1"/>
              <a:t>Maximize Fee and Commissions</a:t>
            </a:r>
            <a:r>
              <a:rPr lang="ja-JP" altLang="en-US" b="1"/>
              <a:t> </a:t>
            </a:r>
            <a:r>
              <a:rPr lang="en-US" altLang="ja-JP" b="1">
                <a:solidFill>
                  <a:srgbClr val="FF0000"/>
                </a:solidFill>
              </a:rPr>
              <a:t>(Distributors)</a:t>
            </a:r>
            <a:endParaRPr lang="en-US" altLang="ja-JP" b="1"/>
          </a:p>
          <a:p>
            <a:pPr marL="0" indent="0">
              <a:buNone/>
            </a:pPr>
            <a:r>
              <a:rPr lang="en-US" altLang="ja-JP" b="1"/>
              <a:t>Investors --- maximize Return</a:t>
            </a:r>
          </a:p>
          <a:p>
            <a:pPr marL="0" indent="0">
              <a:buNone/>
            </a:pPr>
            <a:r>
              <a:rPr lang="en-US" altLang="ja-JP" b="1"/>
              <a:t>Trust Fees &amp; Commissions= α</a:t>
            </a:r>
            <a:r>
              <a:rPr lang="ja-JP" altLang="en-US" b="1"/>
              <a:t>（</a:t>
            </a:r>
            <a:r>
              <a:rPr lang="en-US" altLang="ja-JP" b="1"/>
              <a:t>A</a:t>
            </a:r>
            <a:r>
              <a:rPr lang="ja-JP" altLang="en-US" b="1"/>
              <a:t>＋</a:t>
            </a:r>
            <a:r>
              <a:rPr lang="en-US" altLang="ja-JP" b="1"/>
              <a:t>Dividend)</a:t>
            </a:r>
          </a:p>
          <a:p>
            <a:pPr marL="0" indent="0">
              <a:buNone/>
            </a:pPr>
            <a:endParaRPr lang="ja-JP" altLang="en-US" b="1"/>
          </a:p>
        </p:txBody>
      </p:sp>
      <p:sp>
        <p:nvSpPr>
          <p:cNvPr id="4" name="円/楕円 3"/>
          <p:cNvSpPr/>
          <p:nvPr/>
        </p:nvSpPr>
        <p:spPr>
          <a:xfrm>
            <a:off x="8759826" y="3357564"/>
            <a:ext cx="1800225" cy="33115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200" b="1" dirty="0">
                <a:solidFill>
                  <a:schemeClr val="tx1"/>
                </a:solidFill>
              </a:rPr>
              <a:t>Investors</a:t>
            </a:r>
            <a:endParaRPr lang="ja-JP" altLang="en-US" sz="3200" b="1" dirty="0">
              <a:solidFill>
                <a:schemeClr val="tx1"/>
              </a:solidFill>
            </a:endParaRPr>
          </a:p>
        </p:txBody>
      </p:sp>
      <p:sp>
        <p:nvSpPr>
          <p:cNvPr id="5" name="円/楕円 4"/>
          <p:cNvSpPr/>
          <p:nvPr/>
        </p:nvSpPr>
        <p:spPr>
          <a:xfrm>
            <a:off x="5087939" y="3860800"/>
            <a:ext cx="2592387" cy="2808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200" b="1" dirty="0">
                <a:solidFill>
                  <a:schemeClr val="tx1"/>
                </a:solidFill>
              </a:rPr>
              <a:t>Distributors</a:t>
            </a:r>
          </a:p>
          <a:p>
            <a:pPr algn="ctr">
              <a:defRPr/>
            </a:pPr>
            <a:r>
              <a:rPr lang="en-US" altLang="ja-JP" b="1" dirty="0">
                <a:solidFill>
                  <a:srgbClr val="C00000"/>
                </a:solidFill>
              </a:rPr>
              <a:t>Banks</a:t>
            </a:r>
          </a:p>
          <a:p>
            <a:pPr algn="ctr">
              <a:defRPr/>
            </a:pPr>
            <a:r>
              <a:rPr lang="en-US" altLang="ja-JP" b="1" dirty="0">
                <a:solidFill>
                  <a:srgbClr val="C00000"/>
                </a:solidFill>
              </a:rPr>
              <a:t>Securities companies</a:t>
            </a:r>
            <a:endParaRPr lang="ja-JP" altLang="en-US" b="1" dirty="0">
              <a:solidFill>
                <a:srgbClr val="C00000"/>
              </a:solidFill>
            </a:endParaRPr>
          </a:p>
        </p:txBody>
      </p:sp>
      <p:sp>
        <p:nvSpPr>
          <p:cNvPr id="6" name="正方形/長方形 5"/>
          <p:cNvSpPr/>
          <p:nvPr/>
        </p:nvSpPr>
        <p:spPr>
          <a:xfrm>
            <a:off x="1703388" y="4005264"/>
            <a:ext cx="2305050" cy="2663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600" b="1" dirty="0">
                <a:solidFill>
                  <a:srgbClr val="FF0000"/>
                </a:solidFill>
              </a:rPr>
              <a:t>Asset Management</a:t>
            </a:r>
          </a:p>
          <a:p>
            <a:pPr algn="ctr">
              <a:defRPr/>
            </a:pPr>
            <a:r>
              <a:rPr lang="en-US" altLang="ja-JP" sz="3600" b="1" dirty="0">
                <a:solidFill>
                  <a:srgbClr val="FF0000"/>
                </a:solidFill>
              </a:rPr>
              <a:t>Company</a:t>
            </a:r>
            <a:endParaRPr lang="ja-JP" altLang="en-US" sz="3600" b="1" dirty="0">
              <a:solidFill>
                <a:srgbClr val="FF0000"/>
              </a:solidFill>
            </a:endParaRPr>
          </a:p>
        </p:txBody>
      </p:sp>
      <p:cxnSp>
        <p:nvCxnSpPr>
          <p:cNvPr id="8" name="直線矢印コネクタ 7"/>
          <p:cNvCxnSpPr/>
          <p:nvPr/>
        </p:nvCxnSpPr>
        <p:spPr>
          <a:xfrm>
            <a:off x="7896225" y="5265739"/>
            <a:ext cx="863600" cy="34925"/>
          </a:xfrm>
          <a:prstGeom prst="straightConnector1">
            <a:avLst/>
          </a:prstGeom>
          <a:ln w="698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endCxn id="5" idx="2"/>
          </p:cNvCxnSpPr>
          <p:nvPr/>
        </p:nvCxnSpPr>
        <p:spPr>
          <a:xfrm flipV="1">
            <a:off x="4008438" y="5265739"/>
            <a:ext cx="1079500" cy="34925"/>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811713" y="2509839"/>
            <a:ext cx="2951162" cy="12969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200" b="1" dirty="0">
                <a:solidFill>
                  <a:srgbClr val="FF0000"/>
                </a:solidFill>
              </a:rPr>
              <a:t>Trust Fees and</a:t>
            </a:r>
          </a:p>
          <a:p>
            <a:pPr algn="ctr">
              <a:defRPr/>
            </a:pPr>
            <a:r>
              <a:rPr lang="en-US" altLang="ja-JP" sz="3200" b="1" dirty="0">
                <a:solidFill>
                  <a:srgbClr val="FF0000"/>
                </a:solidFill>
              </a:rPr>
              <a:t>Commissions</a:t>
            </a:r>
            <a:endParaRPr lang="ja-JP" altLang="en-US" sz="3200" b="1" dirty="0">
              <a:solidFill>
                <a:srgbClr val="FF0000"/>
              </a:solidFill>
            </a:endParaRPr>
          </a:p>
        </p:txBody>
      </p:sp>
      <p:sp>
        <p:nvSpPr>
          <p:cNvPr id="14" name="正方形/長方形 13"/>
          <p:cNvSpPr/>
          <p:nvPr/>
        </p:nvSpPr>
        <p:spPr>
          <a:xfrm>
            <a:off x="7896226" y="2708275"/>
            <a:ext cx="2771775" cy="649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200" b="1" dirty="0">
                <a:solidFill>
                  <a:srgbClr val="FF0000"/>
                </a:solidFill>
              </a:rPr>
              <a:t>MAX Return</a:t>
            </a:r>
            <a:endParaRPr lang="ja-JP" altLang="en-US" sz="3200" b="1" dirty="0">
              <a:solidFill>
                <a:srgbClr val="FF0000"/>
              </a:solidFill>
            </a:endParaRPr>
          </a:p>
        </p:txBody>
      </p:sp>
    </p:spTree>
    <p:extLst>
      <p:ext uri="{BB962C8B-B14F-4D97-AF65-F5344CB8AC3E}">
        <p14:creationId xmlns:p14="http://schemas.microsoft.com/office/powerpoint/2010/main" val="1156239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05001" y="357980"/>
            <a:ext cx="8350583" cy="6119020"/>
          </a:xfrm>
          <a:prstGeom prst="rect">
            <a:avLst/>
          </a:prstGeom>
        </p:spPr>
      </p:pic>
    </p:spTree>
    <p:extLst>
      <p:ext uri="{BB962C8B-B14F-4D97-AF65-F5344CB8AC3E}">
        <p14:creationId xmlns:p14="http://schemas.microsoft.com/office/powerpoint/2010/main" val="359707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3106" y="877329"/>
            <a:ext cx="12054909" cy="5115697"/>
          </a:xfrm>
          <a:prstGeom prst="rect">
            <a:avLst/>
          </a:prstGeom>
        </p:spPr>
      </p:pic>
    </p:spTree>
    <p:extLst>
      <p:ext uri="{BB962C8B-B14F-4D97-AF65-F5344CB8AC3E}">
        <p14:creationId xmlns:p14="http://schemas.microsoft.com/office/powerpoint/2010/main" val="149911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15888"/>
            <a:ext cx="7272337"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タイトル 1"/>
          <p:cNvSpPr>
            <a:spLocks noGrp="1"/>
          </p:cNvSpPr>
          <p:nvPr>
            <p:ph type="title"/>
          </p:nvPr>
        </p:nvSpPr>
        <p:spPr>
          <a:xfrm>
            <a:off x="9048750" y="0"/>
            <a:ext cx="1619250" cy="6705600"/>
          </a:xfrm>
        </p:spPr>
        <p:txBody>
          <a:bodyPr/>
          <a:lstStyle/>
          <a:p>
            <a:pPr algn="ctr"/>
            <a:r>
              <a:rPr lang="en-US" altLang="ja-JP" sz="2800" b="1">
                <a:solidFill>
                  <a:srgbClr val="FF0000"/>
                </a:solidFill>
              </a:rPr>
              <a:t>High</a:t>
            </a:r>
            <a:br>
              <a:rPr lang="en-US" altLang="ja-JP" sz="2800" b="1">
                <a:solidFill>
                  <a:srgbClr val="FF0000"/>
                </a:solidFill>
              </a:rPr>
            </a:br>
            <a:r>
              <a:rPr lang="en-US" altLang="ja-JP" sz="2400" b="1">
                <a:solidFill>
                  <a:srgbClr val="FF0000"/>
                </a:solidFill>
              </a:rPr>
              <a:t>Volatility</a:t>
            </a:r>
            <a:br>
              <a:rPr lang="en-US" altLang="ja-JP" sz="2400" b="1">
                <a:solidFill>
                  <a:srgbClr val="FF0000"/>
                </a:solidFill>
              </a:rPr>
            </a:br>
            <a:r>
              <a:rPr lang="en-US" altLang="ja-JP" sz="2400" b="1">
                <a:solidFill>
                  <a:srgbClr val="FF0000"/>
                </a:solidFill>
              </a:rPr>
              <a:t>of</a:t>
            </a:r>
            <a:br>
              <a:rPr lang="en-US" altLang="ja-JP" sz="2400" b="1">
                <a:solidFill>
                  <a:srgbClr val="FF0000"/>
                </a:solidFill>
              </a:rPr>
            </a:br>
            <a:r>
              <a:rPr lang="en-US" altLang="ja-JP" sz="2400" b="1">
                <a:solidFill>
                  <a:srgbClr val="FF0000"/>
                </a:solidFill>
              </a:rPr>
              <a:t>Stock</a:t>
            </a:r>
            <a:br>
              <a:rPr lang="en-US" altLang="ja-JP" sz="2400" b="1">
                <a:solidFill>
                  <a:srgbClr val="FF0000"/>
                </a:solidFill>
              </a:rPr>
            </a:br>
            <a:r>
              <a:rPr lang="en-US" altLang="ja-JP" sz="2400" b="1">
                <a:solidFill>
                  <a:srgbClr val="FF0000"/>
                </a:solidFill>
              </a:rPr>
              <a:t>Market</a:t>
            </a:r>
            <a:br>
              <a:rPr lang="en-US" altLang="ja-JP" sz="2400" b="1">
                <a:solidFill>
                  <a:srgbClr val="FF0000"/>
                </a:solidFill>
              </a:rPr>
            </a:br>
            <a:br>
              <a:rPr lang="en-US" altLang="ja-JP" sz="2400"/>
            </a:br>
            <a:br>
              <a:rPr lang="en-US" altLang="ja-JP" sz="2400"/>
            </a:br>
            <a:br>
              <a:rPr lang="en-US" altLang="ja-JP" sz="2400"/>
            </a:br>
            <a:r>
              <a:rPr lang="en-US" altLang="ja-JP" sz="2400"/>
              <a:t>Large</a:t>
            </a:r>
            <a:br>
              <a:rPr lang="en-US" altLang="ja-JP" sz="2400"/>
            </a:br>
            <a:r>
              <a:rPr lang="en-US" altLang="ja-JP" sz="2400"/>
              <a:t>Share</a:t>
            </a:r>
            <a:br>
              <a:rPr lang="en-US" altLang="ja-JP" sz="2400"/>
            </a:br>
            <a:r>
              <a:rPr lang="en-US" altLang="ja-JP" sz="2400"/>
              <a:t>of </a:t>
            </a:r>
            <a:br>
              <a:rPr lang="en-US" altLang="ja-JP" sz="2400"/>
            </a:br>
            <a:r>
              <a:rPr lang="en-US" altLang="ja-JP" sz="2400"/>
              <a:t>overseas’</a:t>
            </a:r>
            <a:br>
              <a:rPr lang="en-US" altLang="ja-JP" sz="2400"/>
            </a:br>
            <a:r>
              <a:rPr lang="en-US" altLang="ja-JP" sz="2400"/>
              <a:t>Investors</a:t>
            </a:r>
            <a:endParaRPr lang="ja-JP" altLang="en-US" sz="2400"/>
          </a:p>
        </p:txBody>
      </p:sp>
      <p:sp>
        <p:nvSpPr>
          <p:cNvPr id="31748" name="スライド番号プレースホルダー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
              <a:defRPr sz="3200">
                <a:solidFill>
                  <a:schemeClr val="tx1"/>
                </a:solidFill>
                <a:latin typeface="Trebuchet MS" panose="020B0603020202020204" pitchFamily="34" charset="0"/>
                <a:ea typeface="ＭＳ Ｐゴシック" panose="020B0600070205080204" pitchFamily="50" charset="-128"/>
              </a:defRPr>
            </a:lvl1pPr>
            <a:lvl2pPr marL="742950" indent="-285750">
              <a:spcBef>
                <a:spcPct val="20000"/>
              </a:spcBef>
              <a:buClr>
                <a:schemeClr val="hlink"/>
              </a:buClr>
              <a:buSzPct val="90000"/>
              <a:buFont typeface="Wingdings" panose="05000000000000000000" pitchFamily="2" charset="2"/>
              <a:buChar char=""/>
              <a:defRPr sz="2800">
                <a:solidFill>
                  <a:schemeClr val="tx1"/>
                </a:solidFill>
                <a:latin typeface="Trebuchet MS" panose="020B0603020202020204" pitchFamily="34" charset="0"/>
                <a:ea typeface="ＭＳ Ｐゴシック" panose="020B0600070205080204" pitchFamily="50" charset="-128"/>
              </a:defRPr>
            </a:lvl2pPr>
            <a:lvl3pPr marL="1143000" indent="-228600">
              <a:spcBef>
                <a:spcPct val="20000"/>
              </a:spcBef>
              <a:buClr>
                <a:schemeClr val="folHlink"/>
              </a:buClr>
              <a:buSzPct val="90000"/>
              <a:buFont typeface="Wingdings" panose="05000000000000000000" pitchFamily="2" charset="2"/>
              <a:buChar char=""/>
              <a:defRPr sz="2400">
                <a:solidFill>
                  <a:schemeClr val="tx1"/>
                </a:solidFill>
                <a:latin typeface="Trebuchet MS" panose="020B0603020202020204" pitchFamily="34" charset="0"/>
                <a:ea typeface="ＭＳ Ｐゴシック" panose="020B0600070205080204" pitchFamily="50" charset="-128"/>
              </a:defRPr>
            </a:lvl3pPr>
            <a:lvl4pPr marL="1600200" indent="-228600">
              <a:spcBef>
                <a:spcPct val="20000"/>
              </a:spcBef>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4pPr>
            <a:lvl5pPr marL="2057400" indent="-228600">
              <a:spcBef>
                <a:spcPct val="20000"/>
              </a:spcBef>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9pPr>
          </a:lstStyle>
          <a:p>
            <a:pPr>
              <a:spcBef>
                <a:spcPct val="0"/>
              </a:spcBef>
              <a:buClrTx/>
              <a:buSzTx/>
              <a:buFontTx/>
              <a:buNone/>
            </a:pPr>
            <a:fld id="{E5BA9021-F0C6-4D94-B49B-D8657E647E26}" type="slidenum">
              <a:rPr lang="en-US" altLang="ja-JP" sz="1400">
                <a:solidFill>
                  <a:srgbClr val="000000"/>
                </a:solidFill>
              </a:rPr>
              <a:pPr>
                <a:spcBef>
                  <a:spcPct val="0"/>
                </a:spcBef>
                <a:buClrTx/>
                <a:buSzTx/>
                <a:buFontTx/>
                <a:buNone/>
              </a:pPr>
              <a:t>35</a:t>
            </a:fld>
            <a:endParaRPr lang="en-US" altLang="ja-JP" sz="1400">
              <a:solidFill>
                <a:srgbClr val="000000"/>
              </a:solidFill>
            </a:endParaRPr>
          </a:p>
        </p:txBody>
      </p:sp>
    </p:spTree>
    <p:extLst>
      <p:ext uri="{BB962C8B-B14F-4D97-AF65-F5344CB8AC3E}">
        <p14:creationId xmlns:p14="http://schemas.microsoft.com/office/powerpoint/2010/main" val="4291838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nvPr>
        </p:nvGraphicFramePr>
        <p:xfrm>
          <a:off x="3596370" y="1"/>
          <a:ext cx="5014231" cy="6880127"/>
        </p:xfrm>
        <a:graphic>
          <a:graphicData uri="http://schemas.openxmlformats.org/presentationml/2006/ole">
            <mc:AlternateContent xmlns:mc="http://schemas.openxmlformats.org/markup-compatibility/2006">
              <mc:Choice xmlns:v="urn:schemas-microsoft-com:vml" Requires="v">
                <p:oleObj spid="_x0000_s2100" name="Worksheet" r:id="rId3" imgW="4133850" imgH="5672243" progId="Excel.Sheet.12">
                  <p:embed/>
                </p:oleObj>
              </mc:Choice>
              <mc:Fallback>
                <p:oleObj name="Worksheet" r:id="rId3" imgW="4133850" imgH="5672243" progId="Excel.Sheet.12">
                  <p:embed/>
                  <p:pic>
                    <p:nvPicPr>
                      <p:cNvPr id="2" name="オブジェクト 1"/>
                      <p:cNvPicPr/>
                      <p:nvPr/>
                    </p:nvPicPr>
                    <p:blipFill>
                      <a:blip r:embed="rId4"/>
                      <a:stretch>
                        <a:fillRect/>
                      </a:stretch>
                    </p:blipFill>
                    <p:spPr>
                      <a:xfrm>
                        <a:off x="3596370" y="1"/>
                        <a:ext cx="5014231" cy="6880127"/>
                      </a:xfrm>
                      <a:prstGeom prst="rect">
                        <a:avLst/>
                      </a:prstGeom>
                    </p:spPr>
                  </p:pic>
                </p:oleObj>
              </mc:Fallback>
            </mc:AlternateContent>
          </a:graphicData>
        </a:graphic>
      </p:graphicFrame>
    </p:spTree>
    <p:extLst>
      <p:ext uri="{BB962C8B-B14F-4D97-AF65-F5344CB8AC3E}">
        <p14:creationId xmlns:p14="http://schemas.microsoft.com/office/powerpoint/2010/main" val="609817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solidFill>
                  <a:srgbClr val="FF0000"/>
                </a:solidFill>
              </a:rPr>
              <a:t>Rate of Return on Pension Funds</a:t>
            </a:r>
            <a:endParaRPr kumimoji="1" lang="ja-JP" altLang="en-US" b="1" dirty="0">
              <a:solidFill>
                <a:srgbClr val="FF0000"/>
              </a:solidFill>
            </a:endParaRPr>
          </a:p>
        </p:txBody>
      </p:sp>
      <p:graphicFrame>
        <p:nvGraphicFramePr>
          <p:cNvPr id="4" name="コンテンツ プレースホルダー 3"/>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2063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1631950" y="115889"/>
            <a:ext cx="8928100" cy="1368425"/>
          </a:xfrm>
        </p:spPr>
        <p:txBody>
          <a:bodyPr>
            <a:normAutofit/>
          </a:bodyPr>
          <a:lstStyle/>
          <a:p>
            <a:pPr algn="ctr"/>
            <a:r>
              <a:rPr kumimoji="1" lang="en-US" altLang="ja-JP"/>
              <a:t>Mutual Funds – Holding Period</a:t>
            </a:r>
            <a:br>
              <a:rPr kumimoji="1" lang="en-US" altLang="ja-JP"/>
            </a:br>
            <a:r>
              <a:rPr kumimoji="1" lang="en-US" altLang="ja-JP" b="1">
                <a:solidFill>
                  <a:srgbClr val="FF0000"/>
                </a:solidFill>
              </a:rPr>
              <a:t>Fee Structure is important</a:t>
            </a:r>
            <a:endParaRPr kumimoji="1" lang="ja-JP" altLang="en-US" b="1">
              <a:solidFill>
                <a:srgbClr val="FF0000"/>
              </a:solidFill>
            </a:endParaRPr>
          </a:p>
        </p:txBody>
      </p:sp>
      <p:sp>
        <p:nvSpPr>
          <p:cNvPr id="18435" name="スライド番号プレースホルダー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
              <a:defRPr sz="3200">
                <a:solidFill>
                  <a:schemeClr val="tx1"/>
                </a:solidFill>
                <a:latin typeface="Trebuchet MS" panose="020B0603020202020204" pitchFamily="34" charset="0"/>
                <a:ea typeface="ＭＳ Ｐゴシック" panose="020B0600070205080204" pitchFamily="50" charset="-128"/>
              </a:defRPr>
            </a:lvl1pPr>
            <a:lvl2pPr marL="742950" indent="-285750">
              <a:spcBef>
                <a:spcPct val="20000"/>
              </a:spcBef>
              <a:buClr>
                <a:schemeClr val="hlink"/>
              </a:buClr>
              <a:buSzPct val="90000"/>
              <a:buFont typeface="Wingdings" panose="05000000000000000000" pitchFamily="2" charset="2"/>
              <a:buChar char=""/>
              <a:defRPr sz="2800">
                <a:solidFill>
                  <a:schemeClr val="tx1"/>
                </a:solidFill>
                <a:latin typeface="Trebuchet MS" panose="020B0603020202020204" pitchFamily="34" charset="0"/>
                <a:ea typeface="ＭＳ Ｐゴシック" panose="020B0600070205080204" pitchFamily="50" charset="-128"/>
              </a:defRPr>
            </a:lvl2pPr>
            <a:lvl3pPr marL="1143000" indent="-228600">
              <a:spcBef>
                <a:spcPct val="20000"/>
              </a:spcBef>
              <a:buClr>
                <a:schemeClr val="folHlink"/>
              </a:buClr>
              <a:buSzPct val="90000"/>
              <a:buFont typeface="Wingdings" panose="05000000000000000000" pitchFamily="2" charset="2"/>
              <a:buChar char=""/>
              <a:defRPr sz="2400">
                <a:solidFill>
                  <a:schemeClr val="tx1"/>
                </a:solidFill>
                <a:latin typeface="Trebuchet MS" panose="020B0603020202020204" pitchFamily="34" charset="0"/>
                <a:ea typeface="ＭＳ Ｐゴシック" panose="020B0600070205080204" pitchFamily="50" charset="-128"/>
              </a:defRPr>
            </a:lvl3pPr>
            <a:lvl4pPr marL="1600200" indent="-228600">
              <a:spcBef>
                <a:spcPct val="20000"/>
              </a:spcBef>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4pPr>
            <a:lvl5pPr marL="2057400" indent="-228600">
              <a:spcBef>
                <a:spcPct val="20000"/>
              </a:spcBef>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90000"/>
              <a:buFont typeface="Wingdings" panose="05000000000000000000" pitchFamily="2" charset="2"/>
              <a:buChar char=""/>
              <a:defRPr sz="2000">
                <a:solidFill>
                  <a:schemeClr val="tx1"/>
                </a:solidFill>
                <a:latin typeface="Trebuchet MS" panose="020B0603020202020204" pitchFamily="34" charset="0"/>
                <a:ea typeface="ＭＳ Ｐゴシック" panose="020B0600070205080204" pitchFamily="50" charset="-128"/>
              </a:defRPr>
            </a:lvl9pPr>
          </a:lstStyle>
          <a:p>
            <a:pPr>
              <a:spcBef>
                <a:spcPct val="0"/>
              </a:spcBef>
              <a:buClrTx/>
              <a:buSzTx/>
              <a:buNone/>
              <a:defRPr/>
            </a:pPr>
            <a:fld id="{C171DBA2-D992-4730-B45F-6A2E50459A37}" type="slidenum">
              <a:rPr lang="en-US" altLang="ja-JP" sz="1400" kern="0">
                <a:solidFill>
                  <a:srgbClr val="000000"/>
                </a:solidFill>
              </a:rPr>
              <a:pPr>
                <a:spcBef>
                  <a:spcPct val="0"/>
                </a:spcBef>
                <a:buClrTx/>
                <a:buSzTx/>
                <a:buNone/>
                <a:defRPr/>
              </a:pPr>
              <a:t>38</a:t>
            </a:fld>
            <a:endParaRPr lang="en-US" altLang="ja-JP" sz="1400" kern="0">
              <a:solidFill>
                <a:srgbClr val="000000"/>
              </a:solidFill>
            </a:endParaRPr>
          </a:p>
        </p:txBody>
      </p:sp>
      <p:pic>
        <p:nvPicPr>
          <p:cNvPr id="35844"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464" y="1354139"/>
            <a:ext cx="86010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コンテンツ プレースホルダー 7"/>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841272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195" y="365125"/>
            <a:ext cx="11374762" cy="1325563"/>
          </a:xfrm>
        </p:spPr>
        <p:txBody>
          <a:bodyPr/>
          <a:lstStyle/>
          <a:p>
            <a:r>
              <a:rPr kumimoji="1" lang="en-US" altLang="ja-JP" b="1" dirty="0"/>
              <a:t>City Banks                        Regional Banks</a:t>
            </a:r>
            <a:endParaRPr kumimoji="1" lang="ja-JP" altLang="en-US" b="1" dirty="0"/>
          </a:p>
        </p:txBody>
      </p:sp>
      <p:pic>
        <p:nvPicPr>
          <p:cNvPr id="4" name="コンテンツ プレースホルダー 3"/>
          <p:cNvPicPr>
            <a:picLocks noGrp="1" noChangeAspect="1"/>
          </p:cNvPicPr>
          <p:nvPr>
            <p:ph idx="1"/>
          </p:nvPr>
        </p:nvPicPr>
        <p:blipFill>
          <a:blip r:embed="rId2"/>
          <a:stretch>
            <a:fillRect/>
          </a:stretch>
        </p:blipFill>
        <p:spPr>
          <a:xfrm>
            <a:off x="106305" y="1690688"/>
            <a:ext cx="11898652" cy="4957247"/>
          </a:xfrm>
          <a:prstGeom prst="rect">
            <a:avLst/>
          </a:prstGeom>
        </p:spPr>
      </p:pic>
    </p:spTree>
    <p:extLst>
      <p:ext uri="{BB962C8B-B14F-4D97-AF65-F5344CB8AC3E}">
        <p14:creationId xmlns:p14="http://schemas.microsoft.com/office/powerpoint/2010/main" val="202469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333002" y="1"/>
            <a:ext cx="8990177" cy="3650262"/>
          </a:xfrm>
          <a:prstGeom prst="rect">
            <a:avLst/>
          </a:prstGeom>
        </p:spPr>
      </p:pic>
      <p:pic>
        <p:nvPicPr>
          <p:cNvPr id="3" name="図 2"/>
          <p:cNvPicPr>
            <a:picLocks noChangeAspect="1"/>
          </p:cNvPicPr>
          <p:nvPr/>
        </p:nvPicPr>
        <p:blipFill>
          <a:blip r:embed="rId3"/>
          <a:stretch>
            <a:fillRect/>
          </a:stretch>
        </p:blipFill>
        <p:spPr>
          <a:xfrm>
            <a:off x="230736" y="3365104"/>
            <a:ext cx="11259084" cy="3395427"/>
          </a:xfrm>
          <a:prstGeom prst="rect">
            <a:avLst/>
          </a:prstGeom>
        </p:spPr>
      </p:pic>
    </p:spTree>
    <p:extLst>
      <p:ext uri="{BB962C8B-B14F-4D97-AF65-F5344CB8AC3E}">
        <p14:creationId xmlns:p14="http://schemas.microsoft.com/office/powerpoint/2010/main" val="3205390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3569"/>
            <a:ext cx="10515600" cy="1050324"/>
          </a:xfrm>
        </p:spPr>
        <p:txBody>
          <a:bodyPr/>
          <a:lstStyle/>
          <a:p>
            <a:pPr algn="ctr"/>
            <a:r>
              <a:rPr kumimoji="1" lang="en-US" altLang="ja-JP" b="1" dirty="0"/>
              <a:t>Declining Bank Loans</a:t>
            </a:r>
            <a:endParaRPr kumimoji="1" lang="ja-JP" altLang="en-US" b="1" dirty="0"/>
          </a:p>
        </p:txBody>
      </p:sp>
      <p:pic>
        <p:nvPicPr>
          <p:cNvPr id="4" name="コンテンツ プレースホルダー 3"/>
          <p:cNvPicPr>
            <a:picLocks noGrp="1" noChangeAspect="1"/>
          </p:cNvPicPr>
          <p:nvPr>
            <p:ph idx="1"/>
          </p:nvPr>
        </p:nvPicPr>
        <p:blipFill>
          <a:blip r:embed="rId2"/>
          <a:stretch>
            <a:fillRect/>
          </a:stretch>
        </p:blipFill>
        <p:spPr>
          <a:xfrm>
            <a:off x="425225" y="1000653"/>
            <a:ext cx="11177769" cy="5573141"/>
          </a:xfrm>
          <a:prstGeom prst="rect">
            <a:avLst/>
          </a:prstGeom>
        </p:spPr>
      </p:pic>
    </p:spTree>
    <p:extLst>
      <p:ext uri="{BB962C8B-B14F-4D97-AF65-F5344CB8AC3E}">
        <p14:creationId xmlns:p14="http://schemas.microsoft.com/office/powerpoint/2010/main" val="3459285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44385" y="26988"/>
            <a:ext cx="11340264" cy="954087"/>
          </a:xfrm>
        </p:spPr>
        <p:txBody>
          <a:bodyPr>
            <a:normAutofit/>
          </a:bodyPr>
          <a:lstStyle/>
          <a:p>
            <a:pPr algn="ctr"/>
            <a:r>
              <a:rPr lang="en-US" altLang="ja-JP" b="1" dirty="0">
                <a:solidFill>
                  <a:srgbClr val="FF0000"/>
                </a:solidFill>
              </a:rPr>
              <a:t>Declining effectiveness of Fiscal Policy</a:t>
            </a:r>
            <a:endParaRPr lang="ja-JP" altLang="en-US" b="1" dirty="0">
              <a:solidFill>
                <a:srgbClr val="FF0000"/>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750067555"/>
              </p:ext>
            </p:extLst>
          </p:nvPr>
        </p:nvGraphicFramePr>
        <p:xfrm>
          <a:off x="444384" y="981075"/>
          <a:ext cx="9850745" cy="3595198"/>
        </p:xfrm>
        <a:graphic>
          <a:graphicData uri="http://schemas.openxmlformats.org/drawingml/2006/table">
            <a:tbl>
              <a:tblPr>
                <a:tableStyleId>{5C22544A-7EE6-4342-B048-85BDC9FD1C3A}</a:tableStyleId>
              </a:tblPr>
              <a:tblGrid>
                <a:gridCol w="1231343">
                  <a:extLst>
                    <a:ext uri="{9D8B030D-6E8A-4147-A177-3AD203B41FA5}">
                      <a16:colId xmlns:a16="http://schemas.microsoft.com/office/drawing/2014/main" val="20000"/>
                    </a:ext>
                  </a:extLst>
                </a:gridCol>
                <a:gridCol w="1408406">
                  <a:extLst>
                    <a:ext uri="{9D8B030D-6E8A-4147-A177-3AD203B41FA5}">
                      <a16:colId xmlns:a16="http://schemas.microsoft.com/office/drawing/2014/main" val="20001"/>
                    </a:ext>
                  </a:extLst>
                </a:gridCol>
                <a:gridCol w="1166962">
                  <a:extLst>
                    <a:ext uri="{9D8B030D-6E8A-4147-A177-3AD203B41FA5}">
                      <a16:colId xmlns:a16="http://schemas.microsoft.com/office/drawing/2014/main" val="20002"/>
                    </a:ext>
                  </a:extLst>
                </a:gridCol>
                <a:gridCol w="1118662">
                  <a:extLst>
                    <a:ext uri="{9D8B030D-6E8A-4147-A177-3AD203B41FA5}">
                      <a16:colId xmlns:a16="http://schemas.microsoft.com/office/drawing/2014/main" val="20003"/>
                    </a:ext>
                  </a:extLst>
                </a:gridCol>
                <a:gridCol w="1231343">
                  <a:extLst>
                    <a:ext uri="{9D8B030D-6E8A-4147-A177-3AD203B41FA5}">
                      <a16:colId xmlns:a16="http://schemas.microsoft.com/office/drawing/2014/main" val="20004"/>
                    </a:ext>
                  </a:extLst>
                </a:gridCol>
                <a:gridCol w="1231343">
                  <a:extLst>
                    <a:ext uri="{9D8B030D-6E8A-4147-A177-3AD203B41FA5}">
                      <a16:colId xmlns:a16="http://schemas.microsoft.com/office/drawing/2014/main" val="20005"/>
                    </a:ext>
                  </a:extLst>
                </a:gridCol>
                <a:gridCol w="1231343">
                  <a:extLst>
                    <a:ext uri="{9D8B030D-6E8A-4147-A177-3AD203B41FA5}">
                      <a16:colId xmlns:a16="http://schemas.microsoft.com/office/drawing/2014/main" val="20006"/>
                    </a:ext>
                  </a:extLst>
                </a:gridCol>
                <a:gridCol w="1231343">
                  <a:extLst>
                    <a:ext uri="{9D8B030D-6E8A-4147-A177-3AD203B41FA5}">
                      <a16:colId xmlns:a16="http://schemas.microsoft.com/office/drawing/2014/main" val="20007"/>
                    </a:ext>
                  </a:extLst>
                </a:gridCol>
              </a:tblGrid>
              <a:tr h="750625">
                <a:tc>
                  <a:txBody>
                    <a:bodyPr/>
                    <a:lstStyle/>
                    <a:p>
                      <a:pPr algn="l" fontAlgn="ct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r>
                        <a:rPr lang="en-US" altLang="ja-JP" sz="2400" b="1" u="none" strike="noStrike" dirty="0">
                          <a:solidFill>
                            <a:srgbClr val="7030A0"/>
                          </a:solidFill>
                          <a:effectLst/>
                        </a:rPr>
                        <a:t>1956-60</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r>
                        <a:rPr lang="en-US" altLang="ja-JP" sz="2400" b="1" u="none" strike="noStrike" dirty="0">
                          <a:solidFill>
                            <a:srgbClr val="7030A0"/>
                          </a:solidFill>
                          <a:effectLst/>
                        </a:rPr>
                        <a:t>1961-65</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r>
                        <a:rPr lang="en-US" altLang="ja-JP" sz="2400" b="1" u="none" strike="noStrike" dirty="0">
                          <a:solidFill>
                            <a:srgbClr val="7030A0"/>
                          </a:solidFill>
                          <a:effectLst/>
                        </a:rPr>
                        <a:t>1966-70</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r>
                        <a:rPr lang="en-US" altLang="ja-JP" sz="2400" b="1" u="none" strike="noStrike" dirty="0">
                          <a:solidFill>
                            <a:srgbClr val="7030A0"/>
                          </a:solidFill>
                          <a:effectLst/>
                        </a:rPr>
                        <a:t>1971-75</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r>
                        <a:rPr lang="en-US" altLang="ja-JP" sz="2400" b="1" u="none" strike="noStrike" dirty="0">
                          <a:solidFill>
                            <a:srgbClr val="7030A0"/>
                          </a:solidFill>
                          <a:effectLst/>
                        </a:rPr>
                        <a:t>1976-80</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r>
                        <a:rPr lang="en-US" altLang="ja-JP" sz="2400" b="1" u="none" strike="noStrike" dirty="0">
                          <a:solidFill>
                            <a:srgbClr val="7030A0"/>
                          </a:solidFill>
                          <a:effectLst/>
                        </a:rPr>
                        <a:t>1981-85</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61" marB="0" anchor="ctr"/>
                </a:tc>
                <a:extLst>
                  <a:ext uri="{0D108BD9-81ED-4DB2-BD59-A6C34878D82A}">
                    <a16:rowId xmlns:a16="http://schemas.microsoft.com/office/drawing/2014/main" val="10000"/>
                  </a:ext>
                </a:extLst>
              </a:tr>
              <a:tr h="452607">
                <a:tc gridSpan="2">
                  <a:txBody>
                    <a:bodyPr/>
                    <a:lstStyle/>
                    <a:p>
                      <a:pPr algn="l" fontAlgn="ctr"/>
                      <a:r>
                        <a:rPr lang="en-US" sz="2400" b="1" u="none" strike="noStrike" dirty="0">
                          <a:effectLst/>
                        </a:rPr>
                        <a:t>Direct Effect (Kg)</a:t>
                      </a:r>
                      <a:endPar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hMerge="1">
                  <a:txBody>
                    <a:bodyPr/>
                    <a:lstStyle/>
                    <a:p>
                      <a:endParaRPr kumimoji="1" lang="ja-JP" altLang="en-US"/>
                    </a:p>
                  </a:txBody>
                  <a:tcPr/>
                </a:tc>
                <a:tc>
                  <a:txBody>
                    <a:bodyPr/>
                    <a:lstStyle/>
                    <a:p>
                      <a:pPr algn="r" fontAlgn="ctr"/>
                      <a:r>
                        <a:rPr lang="en-US" altLang="ja-JP" sz="2400" b="1" u="none" strike="noStrike" dirty="0">
                          <a:solidFill>
                            <a:srgbClr val="FF0000"/>
                          </a:solidFill>
                          <a:effectLst/>
                        </a:rPr>
                        <a:t>0.696 </a:t>
                      </a:r>
                      <a:endParaRPr lang="en-US" altLang="ja-JP"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solidFill>
                            <a:srgbClr val="FF0000"/>
                          </a:solidFill>
                          <a:effectLst/>
                        </a:rPr>
                        <a:t>0.737 </a:t>
                      </a:r>
                      <a:endParaRPr lang="en-US" altLang="ja-JP" sz="24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solidFill>
                            <a:srgbClr val="FF0000"/>
                          </a:solidFill>
                          <a:effectLst/>
                        </a:rPr>
                        <a:t>0.638 </a:t>
                      </a:r>
                      <a:endParaRPr lang="en-US" altLang="ja-JP" sz="24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effectLst/>
                        </a:rPr>
                        <a:t>0.508 </a:t>
                      </a:r>
                      <a:endParaRPr lang="en-US" altLang="ja-JP" sz="2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effectLst/>
                        </a:rPr>
                        <a:t>0.359 </a:t>
                      </a:r>
                      <a:endParaRPr lang="en-US" altLang="ja-JP" sz="2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dirty="0">
                          <a:effectLst/>
                        </a:rPr>
                        <a:t>0.275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extLst>
                  <a:ext uri="{0D108BD9-81ED-4DB2-BD59-A6C34878D82A}">
                    <a16:rowId xmlns:a16="http://schemas.microsoft.com/office/drawing/2014/main" val="10001"/>
                  </a:ext>
                </a:extLst>
              </a:tr>
              <a:tr h="750471">
                <a:tc gridSpan="2">
                  <a:txBody>
                    <a:bodyPr/>
                    <a:lstStyle/>
                    <a:p>
                      <a:pPr algn="l" fontAlgn="ctr"/>
                      <a:r>
                        <a:rPr lang="en-US" sz="2400" b="1" u="none" strike="noStrike" dirty="0">
                          <a:effectLst/>
                        </a:rPr>
                        <a:t>Indirect Effect (</a:t>
                      </a:r>
                      <a:r>
                        <a:rPr lang="en-US" sz="2400" b="1" u="none" strike="noStrike" dirty="0" err="1">
                          <a:effectLst/>
                        </a:rPr>
                        <a:t>Kp</a:t>
                      </a:r>
                      <a:r>
                        <a:rPr lang="en-US" sz="2400" b="1" u="none" strike="noStrike" dirty="0">
                          <a:effectLst/>
                        </a:rPr>
                        <a:t>)</a:t>
                      </a:r>
                      <a:endPar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hMerge="1">
                  <a:txBody>
                    <a:bodyPr/>
                    <a:lstStyle/>
                    <a:p>
                      <a:endParaRPr kumimoji="1" lang="ja-JP" altLang="en-US"/>
                    </a:p>
                  </a:txBody>
                  <a:tcPr/>
                </a:tc>
                <a:tc>
                  <a:txBody>
                    <a:bodyPr/>
                    <a:lstStyle/>
                    <a:p>
                      <a:pPr algn="r" fontAlgn="ctr"/>
                      <a:r>
                        <a:rPr lang="en-US" altLang="ja-JP" sz="2400" b="1" u="none" strike="noStrike" dirty="0">
                          <a:solidFill>
                            <a:srgbClr val="FF0000"/>
                          </a:solidFill>
                          <a:effectLst/>
                        </a:rPr>
                        <a:t>0.453 </a:t>
                      </a:r>
                      <a:endParaRPr lang="en-US" altLang="ja-JP"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solidFill>
                            <a:srgbClr val="FF0000"/>
                          </a:solidFill>
                          <a:effectLst/>
                        </a:rPr>
                        <a:t>0.553 </a:t>
                      </a:r>
                      <a:endParaRPr lang="en-US" altLang="ja-JP" sz="24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solidFill>
                            <a:srgbClr val="FF0000"/>
                          </a:solidFill>
                          <a:effectLst/>
                        </a:rPr>
                        <a:t>0.488 </a:t>
                      </a:r>
                      <a:endParaRPr lang="en-US" altLang="ja-JP" sz="24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effectLst/>
                        </a:rPr>
                        <a:t>0.418 </a:t>
                      </a:r>
                      <a:endParaRPr lang="en-US" altLang="ja-JP" sz="2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a:effectLst/>
                        </a:rPr>
                        <a:t>0.304 </a:t>
                      </a:r>
                      <a:endParaRPr lang="en-US" altLang="ja-JP" sz="2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dirty="0">
                          <a:effectLst/>
                        </a:rPr>
                        <a:t>0.226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extLst>
                  <a:ext uri="{0D108BD9-81ED-4DB2-BD59-A6C34878D82A}">
                    <a16:rowId xmlns:a16="http://schemas.microsoft.com/office/drawing/2014/main" val="10002"/>
                  </a:ext>
                </a:extLst>
              </a:tr>
              <a:tr h="452607">
                <a:tc gridSpan="2">
                  <a:txBody>
                    <a:bodyPr/>
                    <a:lstStyle/>
                    <a:p>
                      <a:pPr algn="l" fontAlgn="ctr"/>
                      <a:r>
                        <a:rPr lang="en-US" sz="2400" b="1" u="none" strike="noStrike" dirty="0">
                          <a:effectLst/>
                        </a:rPr>
                        <a:t>Indirect Effect (L)</a:t>
                      </a:r>
                      <a:endPar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hMerge="1">
                  <a:txBody>
                    <a:bodyPr/>
                    <a:lstStyle/>
                    <a:p>
                      <a:endParaRPr kumimoji="1" lang="ja-JP" altLang="en-US"/>
                    </a:p>
                  </a:txBody>
                  <a:tcPr/>
                </a:tc>
                <a:tc>
                  <a:txBody>
                    <a:bodyPr/>
                    <a:lstStyle/>
                    <a:p>
                      <a:pPr algn="r" fontAlgn="ctr"/>
                      <a:r>
                        <a:rPr lang="en-US" altLang="ja-JP" sz="2400" b="1" u="none" strike="noStrike" dirty="0">
                          <a:solidFill>
                            <a:srgbClr val="FF0000"/>
                          </a:solidFill>
                          <a:effectLst/>
                        </a:rPr>
                        <a:t>1.071 </a:t>
                      </a:r>
                      <a:endParaRPr lang="en-US" altLang="ja-JP"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dirty="0">
                          <a:solidFill>
                            <a:srgbClr val="FF0000"/>
                          </a:solidFill>
                          <a:effectLst/>
                        </a:rPr>
                        <a:t>0.907 </a:t>
                      </a:r>
                      <a:endParaRPr lang="en-US" altLang="ja-JP"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dirty="0">
                          <a:solidFill>
                            <a:srgbClr val="FF0000"/>
                          </a:solidFill>
                          <a:effectLst/>
                        </a:rPr>
                        <a:t>0.740 </a:t>
                      </a:r>
                      <a:endParaRPr lang="en-US" altLang="ja-JP"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dirty="0">
                          <a:effectLst/>
                        </a:rPr>
                        <a:t>0.580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dirty="0">
                          <a:effectLst/>
                        </a:rPr>
                        <a:t>0.407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r>
                        <a:rPr lang="en-US" altLang="ja-JP" sz="2400" b="1" u="none" strike="noStrike" dirty="0">
                          <a:effectLst/>
                        </a:rPr>
                        <a:t>0.317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extLst>
                  <a:ext uri="{0D108BD9-81ED-4DB2-BD59-A6C34878D82A}">
                    <a16:rowId xmlns:a16="http://schemas.microsoft.com/office/drawing/2014/main" val="10003"/>
                  </a:ext>
                </a:extLst>
              </a:tr>
              <a:tr h="452607">
                <a:tc>
                  <a:txBody>
                    <a:bodyPr/>
                    <a:lstStyle/>
                    <a:p>
                      <a:pPr algn="r" fontAlgn="ctr"/>
                      <a:endParaRPr lang="en-US" altLang="ja-JP"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l" fontAlgn="ctr"/>
                      <a:endParaRPr lang="en-US"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extLst>
                  <a:ext uri="{0D108BD9-81ED-4DB2-BD59-A6C34878D82A}">
                    <a16:rowId xmlns:a16="http://schemas.microsoft.com/office/drawing/2014/main" val="10004"/>
                  </a:ext>
                </a:extLst>
              </a:tr>
              <a:tr h="452607">
                <a:tc gridSpan="2">
                  <a:txBody>
                    <a:bodyPr/>
                    <a:lstStyle/>
                    <a:p>
                      <a:pPr algn="l" fontAlgn="ctr"/>
                      <a:endParaRPr lang="en-US"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hMerge="1">
                  <a:txBody>
                    <a:bodyPr/>
                    <a:lstStyle/>
                    <a:p>
                      <a:endParaRPr kumimoji="1" lang="ja-JP" altLang="en-US"/>
                    </a:p>
                  </a:txBody>
                  <a:tcP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61" marB="0" anchor="ctr"/>
                </a:tc>
                <a:extLst>
                  <a:ext uri="{0D108BD9-81ED-4DB2-BD59-A6C34878D82A}">
                    <a16:rowId xmlns:a16="http://schemas.microsoft.com/office/drawing/2014/main" val="10005"/>
                  </a:ext>
                </a:extLst>
              </a:tr>
            </a:tbl>
          </a:graphicData>
        </a:graphic>
      </p:graphicFrame>
      <p:sp>
        <p:nvSpPr>
          <p:cNvPr id="16449"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ＭＳ Ｐゴシック" panose="020B0600070205080204" pitchFamily="50" charset="-128"/>
              </a:defRPr>
            </a:lvl1pPr>
            <a:lvl2pPr marL="742950" indent="-285750">
              <a:defRPr kumimoji="1" sz="1000">
                <a:solidFill>
                  <a:schemeClr val="tx1"/>
                </a:solidFill>
                <a:latin typeface="Arial" panose="020B0604020202020204" pitchFamily="34" charset="0"/>
                <a:ea typeface="ＭＳ Ｐゴシック" panose="020B0600070205080204" pitchFamily="50" charset="-128"/>
              </a:defRPr>
            </a:lvl2pPr>
            <a:lvl3pPr marL="1143000" indent="-228600">
              <a:defRPr kumimoji="1" sz="1000">
                <a:solidFill>
                  <a:schemeClr val="tx1"/>
                </a:solidFill>
                <a:latin typeface="Arial" panose="020B0604020202020204" pitchFamily="34" charset="0"/>
                <a:ea typeface="ＭＳ Ｐゴシック" panose="020B0600070205080204" pitchFamily="50" charset="-128"/>
              </a:defRPr>
            </a:lvl3pPr>
            <a:lvl4pPr marL="1600200" indent="-228600">
              <a:defRPr kumimoji="1" sz="1000">
                <a:solidFill>
                  <a:schemeClr val="tx1"/>
                </a:solidFill>
                <a:latin typeface="Arial" panose="020B0604020202020204" pitchFamily="34" charset="0"/>
                <a:ea typeface="ＭＳ Ｐゴシック" panose="020B0600070205080204" pitchFamily="50" charset="-128"/>
              </a:defRPr>
            </a:lvl4pPr>
            <a:lvl5pPr marL="2057400" indent="-22860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fld id="{F8A1ABFC-477D-4871-98D4-B14A01F5E471}" type="slidenum">
              <a:rPr lang="ja-JP" altLang="en-US" sz="900">
                <a:solidFill>
                  <a:srgbClr val="898989"/>
                </a:solidFill>
              </a:rPr>
              <a:pPr/>
              <a:t>41</a:t>
            </a:fld>
            <a:endParaRPr lang="en-US" altLang="ja-JP" sz="900">
              <a:solidFill>
                <a:srgbClr val="898989"/>
              </a:solidFill>
            </a:endParaRPr>
          </a:p>
        </p:txBody>
      </p:sp>
      <p:graphicFrame>
        <p:nvGraphicFramePr>
          <p:cNvPr id="6" name="表 5"/>
          <p:cNvGraphicFramePr>
            <a:graphicFrameLocks noGrp="1"/>
          </p:cNvGraphicFramePr>
          <p:nvPr>
            <p:extLst>
              <p:ext uri="{D42A27DB-BD31-4B8C-83A1-F6EECF244321}">
                <p14:modId xmlns:p14="http://schemas.microsoft.com/office/powerpoint/2010/main" val="777153712"/>
              </p:ext>
            </p:extLst>
          </p:nvPr>
        </p:nvGraphicFramePr>
        <p:xfrm>
          <a:off x="3287711" y="3751603"/>
          <a:ext cx="8496938" cy="3020004"/>
        </p:xfrm>
        <a:graphic>
          <a:graphicData uri="http://schemas.openxmlformats.org/drawingml/2006/table">
            <a:tbl>
              <a:tblPr>
                <a:tableStyleId>{5C22544A-7EE6-4342-B048-85BDC9FD1C3A}</a:tableStyleId>
              </a:tblPr>
              <a:tblGrid>
                <a:gridCol w="1538441">
                  <a:extLst>
                    <a:ext uri="{9D8B030D-6E8A-4147-A177-3AD203B41FA5}">
                      <a16:colId xmlns:a16="http://schemas.microsoft.com/office/drawing/2014/main" val="20000"/>
                    </a:ext>
                  </a:extLst>
                </a:gridCol>
                <a:gridCol w="1739625">
                  <a:extLst>
                    <a:ext uri="{9D8B030D-6E8A-4147-A177-3AD203B41FA5}">
                      <a16:colId xmlns:a16="http://schemas.microsoft.com/office/drawing/2014/main" val="20001"/>
                    </a:ext>
                  </a:extLst>
                </a:gridCol>
                <a:gridCol w="1739625">
                  <a:extLst>
                    <a:ext uri="{9D8B030D-6E8A-4147-A177-3AD203B41FA5}">
                      <a16:colId xmlns:a16="http://schemas.microsoft.com/office/drawing/2014/main" val="20002"/>
                    </a:ext>
                  </a:extLst>
                </a:gridCol>
                <a:gridCol w="1971574">
                  <a:extLst>
                    <a:ext uri="{9D8B030D-6E8A-4147-A177-3AD203B41FA5}">
                      <a16:colId xmlns:a16="http://schemas.microsoft.com/office/drawing/2014/main" val="20003"/>
                    </a:ext>
                  </a:extLst>
                </a:gridCol>
                <a:gridCol w="1507673">
                  <a:extLst>
                    <a:ext uri="{9D8B030D-6E8A-4147-A177-3AD203B41FA5}">
                      <a16:colId xmlns:a16="http://schemas.microsoft.com/office/drawing/2014/main" val="20004"/>
                    </a:ext>
                  </a:extLst>
                </a:gridCol>
              </a:tblGrid>
              <a:tr h="924179">
                <a:tc>
                  <a:txBody>
                    <a:bodyPr/>
                    <a:lstStyle/>
                    <a:p>
                      <a:pPr algn="l" fontAlgn="ctr"/>
                      <a:r>
                        <a:rPr lang="en-US" altLang="ja-JP" sz="2400" b="1" u="none" strike="noStrike" dirty="0">
                          <a:solidFill>
                            <a:srgbClr val="7030A0"/>
                          </a:solidFill>
                          <a:effectLst/>
                        </a:rPr>
                        <a:t>1986-90</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l" fontAlgn="ctr"/>
                      <a:r>
                        <a:rPr lang="en-US" altLang="ja-JP" sz="2400" b="1" u="none" strike="noStrike" dirty="0">
                          <a:solidFill>
                            <a:srgbClr val="7030A0"/>
                          </a:solidFill>
                          <a:effectLst/>
                        </a:rPr>
                        <a:t>1991-95</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l" fontAlgn="ctr"/>
                      <a:r>
                        <a:rPr lang="en-US" altLang="ja-JP" sz="2400" b="1" u="none" strike="noStrike" dirty="0">
                          <a:solidFill>
                            <a:srgbClr val="7030A0"/>
                          </a:solidFill>
                          <a:effectLst/>
                        </a:rPr>
                        <a:t>1996-00</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l" fontAlgn="ctr"/>
                      <a:r>
                        <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rPr>
                        <a:t>2001-05</a:t>
                      </a:r>
                    </a:p>
                  </a:txBody>
                  <a:tcPr marL="4763" marR="4763" marT="4757" marB="0" anchor="ctr"/>
                </a:tc>
                <a:tc>
                  <a:txBody>
                    <a:bodyPr/>
                    <a:lstStyle/>
                    <a:p>
                      <a:pPr algn="l" fontAlgn="ctr"/>
                      <a:r>
                        <a:rPr lang="en-US" altLang="ja-JP" sz="2400" b="1" u="none" strike="noStrike" dirty="0">
                          <a:solidFill>
                            <a:srgbClr val="7030A0"/>
                          </a:solidFill>
                          <a:effectLst/>
                        </a:rPr>
                        <a:t>2006-10</a:t>
                      </a:r>
                      <a:endParaRPr lang="en-US" altLang="ja-JP" sz="2400" b="1" i="0" u="none" strike="noStrike" dirty="0">
                        <a:solidFill>
                          <a:srgbClr val="7030A0"/>
                        </a:solidFill>
                        <a:effectLst/>
                        <a:latin typeface="ＭＳ Ｐゴシック" panose="020B0600070205080204" pitchFamily="50" charset="-128"/>
                        <a:ea typeface="ＭＳ Ｐゴシック" panose="020B0600070205080204" pitchFamily="50" charset="-128"/>
                      </a:endParaRPr>
                    </a:p>
                  </a:txBody>
                  <a:tcPr marL="4763" marR="4763" marT="4757" marB="0" anchor="ctr"/>
                </a:tc>
                <a:extLst>
                  <a:ext uri="{0D108BD9-81ED-4DB2-BD59-A6C34878D82A}">
                    <a16:rowId xmlns:a16="http://schemas.microsoft.com/office/drawing/2014/main" val="10000"/>
                  </a:ext>
                </a:extLst>
              </a:tr>
              <a:tr h="388558">
                <a:tc>
                  <a:txBody>
                    <a:bodyPr/>
                    <a:lstStyle/>
                    <a:p>
                      <a:pPr algn="r" fontAlgn="ctr"/>
                      <a:r>
                        <a:rPr lang="en-US" altLang="ja-JP" sz="2000" b="1" u="none" strike="noStrike" dirty="0">
                          <a:effectLst/>
                        </a:rPr>
                        <a:t>0.215</a:t>
                      </a:r>
                      <a:endPar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0.181</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0.135</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0.114</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dirty="0">
                          <a:solidFill>
                            <a:srgbClr val="FF0000"/>
                          </a:solidFill>
                          <a:effectLst/>
                        </a:rPr>
                        <a:t>0.108</a:t>
                      </a:r>
                      <a:endParaRPr lang="en-US" altLang="ja-JP"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extLst>
                  <a:ext uri="{0D108BD9-81ED-4DB2-BD59-A6C34878D82A}">
                    <a16:rowId xmlns:a16="http://schemas.microsoft.com/office/drawing/2014/main" val="10001"/>
                  </a:ext>
                </a:extLst>
              </a:tr>
              <a:tr h="388558">
                <a:tc>
                  <a:txBody>
                    <a:bodyPr/>
                    <a:lstStyle/>
                    <a:p>
                      <a:pPr algn="r" fontAlgn="ctr"/>
                      <a:r>
                        <a:rPr lang="en-US" altLang="ja-JP" sz="2000" b="1" u="none" strike="noStrike" dirty="0">
                          <a:effectLst/>
                        </a:rPr>
                        <a:t>0.195</a:t>
                      </a:r>
                      <a:endPar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0.162</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0.122</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dirty="0">
                          <a:solidFill>
                            <a:srgbClr val="FF0000"/>
                          </a:solidFill>
                          <a:effectLst/>
                        </a:rPr>
                        <a:t>0.1</a:t>
                      </a:r>
                      <a:endParaRPr lang="en-US" altLang="ja-JP"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extLst>
                  <a:ext uri="{0D108BD9-81ED-4DB2-BD59-A6C34878D82A}">
                    <a16:rowId xmlns:a16="http://schemas.microsoft.com/office/drawing/2014/main" val="10002"/>
                  </a:ext>
                </a:extLst>
              </a:tr>
              <a:tr h="388558">
                <a:tc>
                  <a:txBody>
                    <a:bodyPr/>
                    <a:lstStyle/>
                    <a:p>
                      <a:pPr algn="r" fontAlgn="ctr"/>
                      <a:r>
                        <a:rPr lang="en-US" altLang="ja-JP" sz="2000" b="1" u="none" strike="noStrike" dirty="0">
                          <a:effectLst/>
                        </a:rPr>
                        <a:t>0.193</a:t>
                      </a:r>
                      <a:endPar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0.155</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0.105</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a:effectLst/>
                        </a:rPr>
                        <a:t>0.09</a:t>
                      </a:r>
                      <a:endPar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r>
                        <a:rPr lang="en-US" altLang="ja-JP" sz="2000" b="1" u="none" strike="noStrike" dirty="0">
                          <a:solidFill>
                            <a:srgbClr val="FF0000"/>
                          </a:solidFill>
                          <a:effectLst/>
                        </a:rPr>
                        <a:t>0.085</a:t>
                      </a:r>
                      <a:endParaRPr lang="en-US" altLang="ja-JP"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extLst>
                  <a:ext uri="{0D108BD9-81ED-4DB2-BD59-A6C34878D82A}">
                    <a16:rowId xmlns:a16="http://schemas.microsoft.com/office/drawing/2014/main" val="10003"/>
                  </a:ext>
                </a:extLst>
              </a:tr>
              <a:tr h="388558">
                <a:tc>
                  <a:txBody>
                    <a:bodyPr/>
                    <a:lstStyle/>
                    <a:p>
                      <a:pPr algn="r" fontAlgn="ctr"/>
                      <a:endPar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extLst>
                  <a:ext uri="{0D108BD9-81ED-4DB2-BD59-A6C34878D82A}">
                    <a16:rowId xmlns:a16="http://schemas.microsoft.com/office/drawing/2014/main" val="10004"/>
                  </a:ext>
                </a:extLst>
              </a:tr>
              <a:tr h="541593">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tc>
                  <a:txBody>
                    <a:bodyPr/>
                    <a:lstStyle/>
                    <a:p>
                      <a:pPr algn="r" fontAlgn="ctr"/>
                      <a:endParaRPr lang="en-US" altLang="ja-JP" sz="2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4763" marR="4763" marT="4757"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3639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1"/>
          <p:cNvSpPr>
            <a:spLocks noGrp="1"/>
          </p:cNvSpPr>
          <p:nvPr>
            <p:ph type="sldNum" sz="quarter" idx="12"/>
          </p:nvPr>
        </p:nvSpPr>
        <p:spPr bwMode="auto">
          <a:xfrm>
            <a:off x="5118100" y="643890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ＭＳ Ｐゴシック" panose="020B0600070205080204" pitchFamily="50" charset="-128"/>
              </a:defRPr>
            </a:lvl1pPr>
            <a:lvl2pPr marL="742950" indent="-285750">
              <a:defRPr kumimoji="1" sz="1000">
                <a:solidFill>
                  <a:schemeClr val="tx1"/>
                </a:solidFill>
                <a:latin typeface="Arial" panose="020B0604020202020204" pitchFamily="34" charset="0"/>
                <a:ea typeface="ＭＳ Ｐゴシック" panose="020B0600070205080204" pitchFamily="50" charset="-128"/>
              </a:defRPr>
            </a:lvl2pPr>
            <a:lvl3pPr marL="1143000" indent="-228600">
              <a:defRPr kumimoji="1" sz="1000">
                <a:solidFill>
                  <a:schemeClr val="tx1"/>
                </a:solidFill>
                <a:latin typeface="Arial" panose="020B0604020202020204" pitchFamily="34" charset="0"/>
                <a:ea typeface="ＭＳ Ｐゴシック" panose="020B0600070205080204" pitchFamily="50" charset="-128"/>
              </a:defRPr>
            </a:lvl3pPr>
            <a:lvl4pPr marL="1600200" indent="-228600">
              <a:defRPr kumimoji="1" sz="1000">
                <a:solidFill>
                  <a:schemeClr val="tx1"/>
                </a:solidFill>
                <a:latin typeface="Arial" panose="020B0604020202020204" pitchFamily="34" charset="0"/>
                <a:ea typeface="ＭＳ Ｐゴシック" panose="020B0600070205080204" pitchFamily="50" charset="-128"/>
              </a:defRPr>
            </a:lvl4pPr>
            <a:lvl5pPr marL="2057400" indent="-22860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a:fld id="{32714567-C891-4188-84B6-68A732018CA4}" type="slidenum">
              <a:rPr lang="ja-JP" altLang="en-US" sz="1400">
                <a:solidFill>
                  <a:srgbClr val="A6A6A6"/>
                </a:solidFill>
                <a:latin typeface="Times New Roman" panose="02020603050405020304" pitchFamily="18" charset="0"/>
              </a:rPr>
              <a:pPr algn="ctr"/>
              <a:t>42</a:t>
            </a:fld>
            <a:endParaRPr lang="ja-JP" altLang="en-US" sz="1400">
              <a:solidFill>
                <a:srgbClr val="A6A6A6"/>
              </a:solidFill>
              <a:latin typeface="Times New Roman" panose="02020603050405020304" pitchFamily="18" charset="0"/>
            </a:endParaRPr>
          </a:p>
        </p:txBody>
      </p:sp>
      <p:sp>
        <p:nvSpPr>
          <p:cNvPr id="7" name="Title 1"/>
          <p:cNvSpPr txBox="1">
            <a:spLocks/>
          </p:cNvSpPr>
          <p:nvPr/>
        </p:nvSpPr>
        <p:spPr>
          <a:xfrm>
            <a:off x="4368800" y="22226"/>
            <a:ext cx="6299200" cy="1751013"/>
          </a:xfrm>
          <a:prstGeom prst="rect">
            <a:avLst/>
          </a:prstGeom>
          <a:solidFill>
            <a:schemeClr val="accent1">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buClr>
                <a:schemeClr val="accent1"/>
              </a:buClr>
              <a:buSzPct val="65000"/>
              <a:buFont typeface="Wingdings" panose="05000000000000000000" pitchFamily="2" charset="2"/>
              <a:buNone/>
              <a:defRPr/>
            </a:pPr>
            <a:r>
              <a:rPr lang="en-US" sz="3600" b="1" dirty="0"/>
              <a:t>Possible Solutions</a:t>
            </a:r>
          </a:p>
          <a:p>
            <a:pPr algn="l">
              <a:lnSpc>
                <a:spcPct val="80000"/>
              </a:lnSpc>
              <a:buClr>
                <a:schemeClr val="accent1"/>
              </a:buClr>
              <a:buSzPct val="65000"/>
              <a:buFont typeface="Wingdings" panose="05000000000000000000" pitchFamily="2" charset="2"/>
              <a:buNone/>
              <a:defRPr/>
            </a:pPr>
            <a:r>
              <a:rPr lang="en-US" sz="3600" b="1" dirty="0">
                <a:solidFill>
                  <a:srgbClr val="FF0000"/>
                </a:solidFill>
              </a:rPr>
              <a:t>Start up businesses, farmers</a:t>
            </a:r>
          </a:p>
        </p:txBody>
      </p:sp>
      <p:sp>
        <p:nvSpPr>
          <p:cNvPr id="35844" name="TextBox 1"/>
          <p:cNvSpPr txBox="1">
            <a:spLocks noChangeArrowheads="1"/>
          </p:cNvSpPr>
          <p:nvPr/>
        </p:nvSpPr>
        <p:spPr bwMode="auto">
          <a:xfrm>
            <a:off x="5078413" y="1828801"/>
            <a:ext cx="51816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Arial" panose="020B0604020202020204" pitchFamily="34" charset="0"/>
                <a:ea typeface="ＭＳ Ｐゴシック" panose="020B0600070205080204" pitchFamily="50" charset="-128"/>
              </a:defRPr>
            </a:lvl1pPr>
            <a:lvl2pPr marL="742950" indent="-285750">
              <a:defRPr kumimoji="1" sz="1000">
                <a:solidFill>
                  <a:schemeClr val="tx1"/>
                </a:solidFill>
                <a:latin typeface="Arial" panose="020B0604020202020204" pitchFamily="34" charset="0"/>
                <a:ea typeface="ＭＳ Ｐゴシック" panose="020B0600070205080204" pitchFamily="50" charset="-128"/>
              </a:defRPr>
            </a:lvl2pPr>
            <a:lvl3pPr marL="1143000" indent="-228600">
              <a:defRPr kumimoji="1" sz="1000">
                <a:solidFill>
                  <a:schemeClr val="tx1"/>
                </a:solidFill>
                <a:latin typeface="Arial" panose="020B0604020202020204" pitchFamily="34" charset="0"/>
                <a:ea typeface="ＭＳ Ｐゴシック" panose="020B0600070205080204" pitchFamily="50" charset="-128"/>
              </a:defRPr>
            </a:lvl3pPr>
            <a:lvl4pPr marL="1600200" indent="-228600">
              <a:defRPr kumimoji="1" sz="1000">
                <a:solidFill>
                  <a:schemeClr val="tx1"/>
                </a:solidFill>
                <a:latin typeface="Arial" panose="020B0604020202020204" pitchFamily="34" charset="0"/>
                <a:ea typeface="ＭＳ Ｐゴシック" panose="020B0600070205080204" pitchFamily="50" charset="-128"/>
              </a:defRPr>
            </a:lvl4pPr>
            <a:lvl5pPr marL="2057400" indent="-22860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pPr>
            <a:r>
              <a:rPr lang="en-US" altLang="ja-JP" sz="3200" b="1">
                <a:cs typeface="Arial" panose="020B0604020202020204" pitchFamily="34" charset="0"/>
              </a:rPr>
              <a:t> Hometown Investment</a:t>
            </a:r>
          </a:p>
          <a:p>
            <a:pPr eaLnBrk="1" hangingPunct="1">
              <a:lnSpc>
                <a:spcPct val="80000"/>
              </a:lnSpc>
            </a:pPr>
            <a:r>
              <a:rPr lang="en-US" altLang="ja-JP" sz="3200" b="1">
                <a:cs typeface="Arial" panose="020B0604020202020204" pitchFamily="34" charset="0"/>
              </a:rPr>
              <a:t>Trust Funds</a:t>
            </a:r>
            <a:endParaRPr lang="en-US" altLang="ja-JP" sz="3200" b="1">
              <a:solidFill>
                <a:srgbClr val="FF0000"/>
              </a:solidFill>
              <a:cs typeface="Arial" panose="020B0604020202020204" pitchFamily="34" charset="0"/>
            </a:endParaRPr>
          </a:p>
          <a:p>
            <a:pPr eaLnBrk="1" hangingPunct="1">
              <a:lnSpc>
                <a:spcPct val="80000"/>
              </a:lnSpc>
            </a:pPr>
            <a:r>
              <a:rPr lang="en-US" altLang="ja-JP" sz="2400" b="1">
                <a:cs typeface="Arial" panose="020B0604020202020204" pitchFamily="34" charset="0"/>
              </a:rPr>
              <a:t>--------------------------------------------------</a:t>
            </a:r>
          </a:p>
          <a:p>
            <a:pPr algn="ctr" eaLnBrk="1" hangingPunct="1">
              <a:lnSpc>
                <a:spcPct val="80000"/>
              </a:lnSpc>
            </a:pPr>
            <a:r>
              <a:rPr lang="en-US" altLang="ja-JP" sz="2200" b="1">
                <a:cs typeface="Arial" panose="020B0604020202020204" pitchFamily="34" charset="0"/>
              </a:rPr>
              <a:t>A Stable Way to Supply Risk Capital</a:t>
            </a:r>
          </a:p>
          <a:p>
            <a:pPr eaLnBrk="1" hangingPunct="1">
              <a:lnSpc>
                <a:spcPct val="80000"/>
              </a:lnSpc>
            </a:pPr>
            <a:endParaRPr lang="en-US" altLang="ja-JP" sz="2000" b="1">
              <a:cs typeface="Arial" panose="020B0604020202020204" pitchFamily="34" charset="0"/>
            </a:endParaRPr>
          </a:p>
          <a:p>
            <a:pPr eaLnBrk="1" hangingPunct="1">
              <a:lnSpc>
                <a:spcPct val="80000"/>
              </a:lnSpc>
            </a:pPr>
            <a:r>
              <a:rPr lang="en-US" altLang="ja-JP" sz="2000" b="1">
                <a:cs typeface="Arial" panose="020B0604020202020204" pitchFamily="34" charset="0"/>
              </a:rPr>
              <a:t>Yoshino, Naoyuki; Kaji Sahoko (Eds.)</a:t>
            </a:r>
          </a:p>
          <a:p>
            <a:pPr eaLnBrk="1" hangingPunct="1">
              <a:lnSpc>
                <a:spcPct val="80000"/>
              </a:lnSpc>
            </a:pPr>
            <a:r>
              <a:rPr lang="en-US" altLang="ja-JP" sz="2000" b="1">
                <a:cs typeface="Arial" panose="020B0604020202020204" pitchFamily="34" charset="0"/>
              </a:rPr>
              <a:t>2013, IX, 98 p. 41 illus.,20 illus. in color</a:t>
            </a:r>
          </a:p>
          <a:p>
            <a:pPr eaLnBrk="1" hangingPunct="1">
              <a:lnSpc>
                <a:spcPct val="80000"/>
              </a:lnSpc>
            </a:pPr>
            <a:endParaRPr lang="en-US" altLang="ja-JP" sz="2000" b="1">
              <a:cs typeface="Arial" panose="020B0604020202020204" pitchFamily="34" charset="0"/>
            </a:endParaRPr>
          </a:p>
          <a:p>
            <a:pPr eaLnBrk="1" hangingPunct="1">
              <a:lnSpc>
                <a:spcPct val="80000"/>
              </a:lnSpc>
            </a:pPr>
            <a:r>
              <a:rPr lang="en-US" altLang="ja-JP" sz="2000" b="1">
                <a:cs typeface="Arial" panose="020B0604020202020204" pitchFamily="34" charset="0"/>
              </a:rPr>
              <a:t>Available Formats:</a:t>
            </a:r>
          </a:p>
          <a:p>
            <a:pPr eaLnBrk="1" hangingPunct="1">
              <a:lnSpc>
                <a:spcPct val="80000"/>
              </a:lnSpc>
            </a:pPr>
            <a:endParaRPr lang="en-US" altLang="ja-JP" sz="2000" b="1">
              <a:cs typeface="Arial" panose="020B0604020202020204" pitchFamily="34" charset="0"/>
            </a:endParaRPr>
          </a:p>
          <a:p>
            <a:pPr eaLnBrk="1" hangingPunct="1">
              <a:lnSpc>
                <a:spcPct val="80000"/>
              </a:lnSpc>
            </a:pPr>
            <a:r>
              <a:rPr lang="en-US" altLang="ja-JP" sz="2000" b="1">
                <a:cs typeface="Arial" panose="020B0604020202020204" pitchFamily="34" charset="0"/>
              </a:rPr>
              <a:t>ebook</a:t>
            </a:r>
          </a:p>
          <a:p>
            <a:pPr eaLnBrk="1" hangingPunct="1">
              <a:lnSpc>
                <a:spcPct val="80000"/>
              </a:lnSpc>
            </a:pPr>
            <a:r>
              <a:rPr lang="en-US" altLang="ja-JP" sz="2000" b="1">
                <a:cs typeface="Arial" panose="020B0604020202020204" pitchFamily="34" charset="0"/>
              </a:rPr>
              <a:t>Hardcover     </a:t>
            </a:r>
            <a:r>
              <a:rPr lang="en-US" altLang="ja-JP" sz="2800" b="1">
                <a:solidFill>
                  <a:srgbClr val="FF0000"/>
                </a:solidFill>
                <a:cs typeface="Arial" panose="020B0604020202020204" pitchFamily="34" charset="0"/>
              </a:rPr>
              <a:t> Japan, Cambodia</a:t>
            </a:r>
          </a:p>
          <a:p>
            <a:pPr eaLnBrk="1" hangingPunct="1">
              <a:lnSpc>
                <a:spcPct val="80000"/>
              </a:lnSpc>
            </a:pPr>
            <a:r>
              <a:rPr lang="en-US" altLang="ja-JP" sz="2000" b="1">
                <a:cs typeface="Arial" panose="020B0604020202020204" pitchFamily="34" charset="0"/>
              </a:rPr>
              <a:t>Springer         </a:t>
            </a:r>
            <a:r>
              <a:rPr lang="en-US" altLang="ja-JP" sz="2800" b="1">
                <a:solidFill>
                  <a:srgbClr val="FF0000"/>
                </a:solidFill>
                <a:cs typeface="Arial" panose="020B0604020202020204" pitchFamily="34" charset="0"/>
              </a:rPr>
              <a:t>Vietnam, Peru</a:t>
            </a:r>
          </a:p>
          <a:p>
            <a:pPr eaLnBrk="1" hangingPunct="1">
              <a:lnSpc>
                <a:spcPct val="80000"/>
              </a:lnSpc>
            </a:pPr>
            <a:endParaRPr lang="en-US" altLang="ja-JP" sz="2400" b="1">
              <a:cs typeface="Arial" panose="020B0604020202020204" pitchFamily="34" charset="0"/>
            </a:endParaRPr>
          </a:p>
          <a:p>
            <a:pPr eaLnBrk="1" hangingPunct="1">
              <a:lnSpc>
                <a:spcPct val="80000"/>
              </a:lnSpc>
            </a:pPr>
            <a:endParaRPr lang="en-US" altLang="ja-JP" sz="2400" b="1">
              <a:cs typeface="Arial" panose="020B0604020202020204" pitchFamily="34" charset="0"/>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1" y="1828800"/>
            <a:ext cx="320992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5875"/>
            <a:ext cx="2667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048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1524000" y="219076"/>
            <a:ext cx="9144000" cy="1065213"/>
          </a:xfrm>
        </p:spPr>
        <p:txBody>
          <a:bodyPr/>
          <a:lstStyle/>
          <a:p>
            <a:pPr eaLnBrk="1" hangingPunct="1"/>
            <a:r>
              <a:rPr lang="en-US" altLang="ja-JP" sz="3600" b="1">
                <a:latin typeface="Calibri" panose="020F0502020204030204" pitchFamily="34" charset="0"/>
              </a:rPr>
              <a:t> Investment in SMEs and start up businesses </a:t>
            </a:r>
            <a:endParaRPr lang="ja-JP" altLang="en-US" sz="3600" b="1">
              <a:latin typeface="Calibri" panose="020F0502020204030204" pitchFamily="34" charset="0"/>
            </a:endParaRPr>
          </a:p>
        </p:txBody>
      </p:sp>
      <p:pic>
        <p:nvPicPr>
          <p:cNvPr id="36867" name="コンテンツ プレースホルダー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6300" y="2954338"/>
            <a:ext cx="2819400" cy="2095500"/>
          </a:xfrm>
        </p:spPr>
      </p:pic>
      <p:sp>
        <p:nvSpPr>
          <p:cNvPr id="3686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ＭＳ Ｐゴシック" panose="020B0600070205080204" pitchFamily="50" charset="-128"/>
              </a:defRPr>
            </a:lvl1pPr>
            <a:lvl2pPr marL="742950" indent="-285750">
              <a:defRPr kumimoji="1" sz="1000">
                <a:solidFill>
                  <a:schemeClr val="tx1"/>
                </a:solidFill>
                <a:latin typeface="Arial" panose="020B0604020202020204" pitchFamily="34" charset="0"/>
                <a:ea typeface="ＭＳ Ｐゴシック" panose="020B0600070205080204" pitchFamily="50" charset="-128"/>
              </a:defRPr>
            </a:lvl2pPr>
            <a:lvl3pPr marL="1143000" indent="-228600">
              <a:defRPr kumimoji="1" sz="1000">
                <a:solidFill>
                  <a:schemeClr val="tx1"/>
                </a:solidFill>
                <a:latin typeface="Arial" panose="020B0604020202020204" pitchFamily="34" charset="0"/>
                <a:ea typeface="ＭＳ Ｐゴシック" panose="020B0600070205080204" pitchFamily="50" charset="-128"/>
              </a:defRPr>
            </a:lvl3pPr>
            <a:lvl4pPr marL="1600200" indent="-228600">
              <a:defRPr kumimoji="1" sz="1000">
                <a:solidFill>
                  <a:schemeClr val="tx1"/>
                </a:solidFill>
                <a:latin typeface="Arial" panose="020B0604020202020204" pitchFamily="34" charset="0"/>
                <a:ea typeface="ＭＳ Ｐゴシック" panose="020B0600070205080204" pitchFamily="50" charset="-128"/>
              </a:defRPr>
            </a:lvl4pPr>
            <a:lvl5pPr marL="2057400" indent="-22860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fld id="{FC4D8486-3EB1-4347-A43B-B3E44FED1FC7}" type="slidenum">
              <a:rPr lang="ja-JP" altLang="en-US" sz="1200">
                <a:solidFill>
                  <a:srgbClr val="898989"/>
                </a:solidFill>
              </a:rPr>
              <a:pPr/>
              <a:t>43</a:t>
            </a:fld>
            <a:endParaRPr lang="ja-JP" altLang="en-US" sz="1200">
              <a:solidFill>
                <a:srgbClr val="898989"/>
              </a:solidFill>
            </a:endParaRPr>
          </a:p>
        </p:txBody>
      </p:sp>
      <p:sp>
        <p:nvSpPr>
          <p:cNvPr id="36869" name="Rectangle 4"/>
          <p:cNvSpPr>
            <a:spLocks noChangeArrowheads="1"/>
          </p:cNvSpPr>
          <p:nvPr/>
        </p:nvSpPr>
        <p:spPr bwMode="auto">
          <a:xfrm>
            <a:off x="1981200" y="1287463"/>
            <a:ext cx="457200" cy="1524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000">
                <a:solidFill>
                  <a:schemeClr val="tx1"/>
                </a:solidFill>
                <a:latin typeface="Arial" panose="020B0604020202020204" pitchFamily="34" charset="0"/>
                <a:ea typeface="ＭＳ Ｐゴシック" panose="020B0600070205080204" pitchFamily="50" charset="-128"/>
              </a:defRPr>
            </a:lvl1pPr>
            <a:lvl2pPr marL="742950" indent="-285750">
              <a:defRPr kumimoji="1" sz="1000">
                <a:solidFill>
                  <a:schemeClr val="tx1"/>
                </a:solidFill>
                <a:latin typeface="Arial" panose="020B0604020202020204" pitchFamily="34" charset="0"/>
                <a:ea typeface="ＭＳ Ｐゴシック" panose="020B0600070205080204" pitchFamily="50" charset="-128"/>
              </a:defRPr>
            </a:lvl2pPr>
            <a:lvl3pPr marL="1143000" indent="-228600">
              <a:defRPr kumimoji="1" sz="1000">
                <a:solidFill>
                  <a:schemeClr val="tx1"/>
                </a:solidFill>
                <a:latin typeface="Arial" panose="020B0604020202020204" pitchFamily="34" charset="0"/>
                <a:ea typeface="ＭＳ Ｐゴシック" panose="020B0600070205080204" pitchFamily="50" charset="-128"/>
              </a:defRPr>
            </a:lvl3pPr>
            <a:lvl4pPr marL="1600200" indent="-228600">
              <a:defRPr kumimoji="1" sz="1000">
                <a:solidFill>
                  <a:schemeClr val="tx1"/>
                </a:solidFill>
                <a:latin typeface="Arial" panose="020B0604020202020204" pitchFamily="34" charset="0"/>
                <a:ea typeface="ＭＳ Ｐゴシック" panose="020B0600070205080204" pitchFamily="50" charset="-128"/>
              </a:defRPr>
            </a:lvl4pPr>
            <a:lvl5pPr marL="2057400" indent="-22860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pPr>
            <a:endParaRPr lang="en-US" altLang="ja-JP" sz="2400">
              <a:solidFill>
                <a:srgbClr val="FFFFFF"/>
              </a:solidFill>
            </a:endParaRPr>
          </a:p>
        </p:txBody>
      </p:sp>
      <p:sp>
        <p:nvSpPr>
          <p:cNvPr id="36870" name="Rectangle 7"/>
          <p:cNvSpPr>
            <a:spLocks noChangeArrowheads="1"/>
          </p:cNvSpPr>
          <p:nvPr/>
        </p:nvSpPr>
        <p:spPr bwMode="auto">
          <a:xfrm>
            <a:off x="2474913" y="1287463"/>
            <a:ext cx="7696200" cy="1524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kumimoji="1" sz="1000">
                <a:solidFill>
                  <a:schemeClr val="tx1"/>
                </a:solidFill>
                <a:latin typeface="Arial" panose="020B0604020202020204" pitchFamily="34" charset="0"/>
                <a:ea typeface="ＭＳ Ｐゴシック" panose="020B0600070205080204" pitchFamily="50" charset="-128"/>
              </a:defRPr>
            </a:lvl1pPr>
            <a:lvl2pPr marL="742950" indent="-285750">
              <a:defRPr kumimoji="1" sz="1000">
                <a:solidFill>
                  <a:schemeClr val="tx1"/>
                </a:solidFill>
                <a:latin typeface="Arial" panose="020B0604020202020204" pitchFamily="34" charset="0"/>
                <a:ea typeface="ＭＳ Ｐゴシック" panose="020B0600070205080204" pitchFamily="50" charset="-128"/>
              </a:defRPr>
            </a:lvl2pPr>
            <a:lvl3pPr marL="1143000" indent="-228600">
              <a:defRPr kumimoji="1" sz="1000">
                <a:solidFill>
                  <a:schemeClr val="tx1"/>
                </a:solidFill>
                <a:latin typeface="Arial" panose="020B0604020202020204" pitchFamily="34" charset="0"/>
                <a:ea typeface="ＭＳ Ｐゴシック" panose="020B0600070205080204" pitchFamily="50" charset="-128"/>
              </a:defRPr>
            </a:lvl3pPr>
            <a:lvl4pPr marL="1600200" indent="-228600">
              <a:defRPr kumimoji="1" sz="1000">
                <a:solidFill>
                  <a:schemeClr val="tx1"/>
                </a:solidFill>
                <a:latin typeface="Arial" panose="020B0604020202020204" pitchFamily="34" charset="0"/>
                <a:ea typeface="ＭＳ Ｐゴシック" panose="020B0600070205080204" pitchFamily="50" charset="-128"/>
              </a:defRPr>
            </a:lvl4pPr>
            <a:lvl5pPr marL="2057400" indent="-22860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pPr>
            <a:endParaRPr lang="en-US" altLang="ja-JP" sz="2400">
              <a:solidFill>
                <a:srgbClr val="FFFFFF"/>
              </a:solidFill>
            </a:endParaRPr>
          </a:p>
        </p:txBody>
      </p:sp>
      <p:pic>
        <p:nvPicPr>
          <p:cNvPr id="368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152526"/>
            <a:ext cx="82200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4322763"/>
            <a:ext cx="34417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3413" y="954088"/>
            <a:ext cx="47418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8013" y="3900489"/>
            <a:ext cx="480536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138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260351"/>
            <a:ext cx="77057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bwMode="auto">
          <a:xfrm>
            <a:off x="4872039" y="5013325"/>
            <a:ext cx="1728787" cy="6477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0000"/>
              </a:lnSpc>
              <a:spcBef>
                <a:spcPct val="20000"/>
              </a:spcBef>
              <a:buClr>
                <a:schemeClr val="accent1"/>
              </a:buClr>
              <a:buSzPct val="65000"/>
              <a:buFont typeface="Wingdings" panose="05000000000000000000" pitchFamily="2" charset="2"/>
              <a:buNone/>
              <a:defRPr/>
            </a:pPr>
            <a:endParaRPr lang="ja-JP" altLang="en-US"/>
          </a:p>
        </p:txBody>
      </p:sp>
      <p:pic>
        <p:nvPicPr>
          <p:cNvPr id="3789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4600575"/>
            <a:ext cx="407511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5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762920"/>
          </a:xfrm>
        </p:spPr>
        <p:txBody>
          <a:bodyPr/>
          <a:lstStyle/>
          <a:p>
            <a:pPr algn="ctr"/>
            <a:r>
              <a:rPr kumimoji="1" lang="en-US" altLang="ja-JP" b="1" dirty="0"/>
              <a:t>Proposed remedies</a:t>
            </a:r>
            <a:endParaRPr kumimoji="1" lang="ja-JP" altLang="en-US" b="1" dirty="0"/>
          </a:p>
        </p:txBody>
      </p:sp>
      <p:sp>
        <p:nvSpPr>
          <p:cNvPr id="3" name="コンテンツ プレースホルダー 2"/>
          <p:cNvSpPr>
            <a:spLocks noGrp="1"/>
          </p:cNvSpPr>
          <p:nvPr>
            <p:ph idx="1"/>
          </p:nvPr>
        </p:nvSpPr>
        <p:spPr>
          <a:xfrm>
            <a:off x="136733" y="1128046"/>
            <a:ext cx="11904291" cy="5563311"/>
          </a:xfrm>
        </p:spPr>
        <p:txBody>
          <a:bodyPr>
            <a:normAutofit lnSpcReduction="10000"/>
          </a:bodyPr>
          <a:lstStyle/>
          <a:p>
            <a:pPr marL="742950" indent="-742950">
              <a:buAutoNum type="arabicParenBoth"/>
            </a:pPr>
            <a:r>
              <a:rPr kumimoji="1" lang="en-US" altLang="ja-JP" sz="4000" b="1" dirty="0"/>
              <a:t>Postpone retirement age</a:t>
            </a:r>
          </a:p>
          <a:p>
            <a:pPr marL="0" indent="0">
              <a:buNone/>
            </a:pPr>
            <a:r>
              <a:rPr lang="en-US" altLang="ja-JP" sz="4000" b="1" dirty="0"/>
              <a:t>      Abolish seniority wage rate</a:t>
            </a:r>
          </a:p>
          <a:p>
            <a:pPr marL="0" indent="0">
              <a:buNone/>
            </a:pPr>
            <a:r>
              <a:rPr kumimoji="1" lang="en-US" altLang="ja-JP" sz="4000" b="1" dirty="0"/>
              <a:t>      productivity based wage rate</a:t>
            </a:r>
          </a:p>
          <a:p>
            <a:pPr marL="0" indent="0">
              <a:buNone/>
            </a:pPr>
            <a:r>
              <a:rPr lang="en-US" altLang="ja-JP" sz="4000" b="1" dirty="0"/>
              <a:t>(2) Productivity of white color must be increased</a:t>
            </a:r>
          </a:p>
          <a:p>
            <a:pPr marL="0" indent="0">
              <a:buNone/>
            </a:pPr>
            <a:r>
              <a:rPr lang="en-US" altLang="ja-JP" sz="4000" b="1" dirty="0"/>
              <a:t>(3) Create incentives for local government</a:t>
            </a:r>
          </a:p>
          <a:p>
            <a:pPr marL="0" indent="0">
              <a:buNone/>
            </a:pPr>
            <a:r>
              <a:rPr lang="en-US" altLang="ja-JP" sz="4000" b="1" dirty="0"/>
              <a:t>        Hometown Investment Trust Funds</a:t>
            </a:r>
          </a:p>
          <a:p>
            <a:pPr marL="0" indent="0">
              <a:buNone/>
            </a:pPr>
            <a:r>
              <a:rPr lang="en-US" altLang="ja-JP" sz="4000" b="1" dirty="0"/>
              <a:t>(4) Aging population of agricultural farmers</a:t>
            </a:r>
          </a:p>
          <a:p>
            <a:pPr marL="0" indent="0">
              <a:buNone/>
            </a:pPr>
            <a:r>
              <a:rPr lang="en-US" altLang="ja-JP" sz="4000" b="1" dirty="0"/>
              <a:t>(5) BOJ, ECB, FED move together to tighten </a:t>
            </a:r>
            <a:endParaRPr kumimoji="1" lang="ja-JP" altLang="en-US" sz="4000" b="1" dirty="0"/>
          </a:p>
        </p:txBody>
      </p:sp>
    </p:spTree>
    <p:extLst>
      <p:ext uri="{BB962C8B-B14F-4D97-AF65-F5344CB8AC3E}">
        <p14:creationId xmlns:p14="http://schemas.microsoft.com/office/powerpoint/2010/main" val="286168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026508" y="199059"/>
            <a:ext cx="8280805" cy="6572443"/>
          </a:xfrm>
          <a:prstGeom prst="rect">
            <a:avLst/>
          </a:prstGeom>
        </p:spPr>
      </p:pic>
    </p:spTree>
    <p:extLst>
      <p:ext uri="{BB962C8B-B14F-4D97-AF65-F5344CB8AC3E}">
        <p14:creationId xmlns:p14="http://schemas.microsoft.com/office/powerpoint/2010/main" val="1507659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6656" y="1655805"/>
            <a:ext cx="11795907" cy="3521676"/>
          </a:xfrm>
          <a:prstGeom prst="rect">
            <a:avLst/>
          </a:prstGeom>
        </p:spPr>
      </p:pic>
    </p:spTree>
    <p:extLst>
      <p:ext uri="{BB962C8B-B14F-4D97-AF65-F5344CB8AC3E}">
        <p14:creationId xmlns:p14="http://schemas.microsoft.com/office/powerpoint/2010/main" val="488925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3552" y="188640"/>
            <a:ext cx="7886700" cy="504056"/>
          </a:xfrm>
        </p:spPr>
        <p:txBody>
          <a:bodyPr>
            <a:normAutofit fontScale="90000"/>
          </a:bodyPr>
          <a:lstStyle/>
          <a:p>
            <a:r>
              <a:rPr kumimoji="1" lang="en-US" altLang="ja-JP" dirty="0"/>
              <a:t>References</a:t>
            </a:r>
            <a:endParaRPr kumimoji="1" lang="ja-JP" altLang="en-US" dirty="0"/>
          </a:p>
        </p:txBody>
      </p:sp>
      <p:sp>
        <p:nvSpPr>
          <p:cNvPr id="3" name="コンテンツ プレースホルダー 2"/>
          <p:cNvSpPr>
            <a:spLocks noGrp="1"/>
          </p:cNvSpPr>
          <p:nvPr>
            <p:ph idx="1"/>
          </p:nvPr>
        </p:nvSpPr>
        <p:spPr>
          <a:xfrm>
            <a:off x="704335" y="908721"/>
            <a:ext cx="11207579" cy="5812754"/>
          </a:xfrm>
        </p:spPr>
        <p:txBody>
          <a:bodyPr>
            <a:normAutofit fontScale="55000" lnSpcReduction="20000"/>
          </a:bodyPr>
          <a:lstStyle/>
          <a:p>
            <a:r>
              <a:rPr lang="en-US" altLang="ja-JP" sz="2900" b="1" dirty="0">
                <a:latin typeface="Arial" panose="020B0604020202020204" pitchFamily="34" charset="0"/>
                <a:cs typeface="Arial" panose="020B0604020202020204" pitchFamily="34" charset="0"/>
              </a:rPr>
              <a:t>McNelis, P and N, Yoshino (2012) “Macroeconomic Volatility under High Accumulation of Government Debt: Lessons from Japan”, </a:t>
            </a:r>
            <a:r>
              <a:rPr lang="en-US" altLang="ja-JP" sz="2900" b="1" i="1" u="sng" dirty="0">
                <a:latin typeface="Arial" panose="020B0604020202020204" pitchFamily="34" charset="0"/>
                <a:cs typeface="Arial" panose="020B0604020202020204" pitchFamily="34" charset="0"/>
              </a:rPr>
              <a:t>Advances in Complex Systems</a:t>
            </a:r>
            <a:r>
              <a:rPr lang="en-US" altLang="ja-JP" sz="2900" b="1" dirty="0">
                <a:latin typeface="Arial" panose="020B0604020202020204" pitchFamily="34" charset="0"/>
                <a:cs typeface="Arial" panose="020B0604020202020204" pitchFamily="34" charset="0"/>
              </a:rPr>
              <a:t>, Vol.15, Suppl. No.2, pp.1250057-1-1250057-29.</a:t>
            </a:r>
            <a:endParaRPr lang="ja-JP" altLang="ja-JP" sz="2900" b="1" dirty="0">
              <a:latin typeface="Arial" panose="020B0604020202020204" pitchFamily="34" charset="0"/>
              <a:cs typeface="Arial" panose="020B0604020202020204" pitchFamily="34" charset="0"/>
            </a:endParaRPr>
          </a:p>
          <a:p>
            <a:r>
              <a:rPr lang="en-US" altLang="ja-JP" sz="2900" b="1" dirty="0">
                <a:latin typeface="Arial" panose="020B0604020202020204" pitchFamily="34" charset="0"/>
                <a:cs typeface="Arial" panose="020B0604020202020204" pitchFamily="34" charset="0"/>
              </a:rPr>
              <a:t>Hoshi, T. and T. Ito (2014) “Defying Gravity: can Japanese sovereign debt continue to increase without a crisis?”, </a:t>
            </a:r>
            <a:r>
              <a:rPr lang="en-US" altLang="ja-JP" sz="2900" b="1" i="1" u="sng" dirty="0">
                <a:latin typeface="Arial" panose="020B0604020202020204" pitchFamily="34" charset="0"/>
                <a:cs typeface="Arial" panose="020B0604020202020204" pitchFamily="34" charset="0"/>
              </a:rPr>
              <a:t>Economic Policy Journal</a:t>
            </a:r>
            <a:r>
              <a:rPr lang="en-US" altLang="ja-JP" sz="2900" b="1" dirty="0">
                <a:latin typeface="Arial" panose="020B0604020202020204" pitchFamily="34" charset="0"/>
                <a:cs typeface="Arial" panose="020B0604020202020204" pitchFamily="34" charset="0"/>
              </a:rPr>
              <a:t>, Vol.29, Iss.7, pp.5-44. </a:t>
            </a:r>
          </a:p>
          <a:p>
            <a:r>
              <a:rPr lang="en-US" altLang="ja-JP" sz="2900" b="1" dirty="0">
                <a:latin typeface="Arial" panose="020B0604020202020204" pitchFamily="34" charset="0"/>
                <a:cs typeface="Arial" panose="020B0604020202020204" pitchFamily="34" charset="0"/>
              </a:rPr>
              <a:t>Yoshino, N. and E. </a:t>
            </a:r>
            <a:r>
              <a:rPr lang="en-US" altLang="ja-JP" sz="2900" b="1" dirty="0" err="1">
                <a:latin typeface="Arial" panose="020B0604020202020204" pitchFamily="34" charset="0"/>
                <a:cs typeface="Arial" panose="020B0604020202020204" pitchFamily="34" charset="0"/>
              </a:rPr>
              <a:t>Sakakibara</a:t>
            </a:r>
            <a:r>
              <a:rPr lang="en-US" altLang="ja-JP" sz="2900" b="1" dirty="0">
                <a:latin typeface="Arial" panose="020B0604020202020204" pitchFamily="34" charset="0"/>
                <a:cs typeface="Arial" panose="020B0604020202020204" pitchFamily="34" charset="0"/>
              </a:rPr>
              <a:t> (2002) “The Current State of Japanese Economy and Remedies”, </a:t>
            </a:r>
            <a:r>
              <a:rPr lang="en-US" altLang="ja-JP" sz="2900" b="1" i="1" u="sng" dirty="0">
                <a:latin typeface="Arial" panose="020B0604020202020204" pitchFamily="34" charset="0"/>
                <a:cs typeface="Arial" panose="020B0604020202020204" pitchFamily="34" charset="0"/>
              </a:rPr>
              <a:t>Asian Economic Papers</a:t>
            </a:r>
            <a:r>
              <a:rPr lang="en-US" altLang="ja-JP" sz="2900" b="1" dirty="0">
                <a:latin typeface="Arial" panose="020B0604020202020204" pitchFamily="34" charset="0"/>
                <a:cs typeface="Arial" panose="020B0604020202020204" pitchFamily="34" charset="0"/>
              </a:rPr>
              <a:t>, Vol.1, No.2, MIT Pres</a:t>
            </a:r>
          </a:p>
          <a:p>
            <a:r>
              <a:rPr lang="en-US" altLang="ja-JP" sz="2900" b="1" dirty="0">
                <a:latin typeface="Arial" panose="020B0604020202020204" pitchFamily="34" charset="0"/>
                <a:cs typeface="Arial" panose="020B0604020202020204" pitchFamily="34" charset="0"/>
              </a:rPr>
              <a:t>Yoshino, N. and T. Mizoguchi (2010) “The Role of Public Works in the Political Business Cycle and the Instability of the Budget Deficits in Japan”, </a:t>
            </a:r>
            <a:r>
              <a:rPr lang="en-US" altLang="ja-JP" sz="2900" b="1" i="1" u="sng" dirty="0">
                <a:latin typeface="Arial" panose="020B0604020202020204" pitchFamily="34" charset="0"/>
                <a:cs typeface="Arial" panose="020B0604020202020204" pitchFamily="34" charset="0"/>
              </a:rPr>
              <a:t>Asian Economic Papers</a:t>
            </a:r>
            <a:r>
              <a:rPr lang="en-US" altLang="ja-JP" sz="2900" b="1" dirty="0">
                <a:latin typeface="Arial" panose="020B0604020202020204" pitchFamily="34" charset="0"/>
                <a:cs typeface="Arial" panose="020B0604020202020204" pitchFamily="34" charset="0"/>
              </a:rPr>
              <a:t>, Vol.9, No.1, pp. 94-112.</a:t>
            </a:r>
            <a:endParaRPr lang="ja-JP" altLang="ja-JP" sz="2900" b="1" dirty="0">
              <a:latin typeface="Arial" panose="020B0604020202020204" pitchFamily="34" charset="0"/>
              <a:cs typeface="Arial" panose="020B0604020202020204" pitchFamily="34" charset="0"/>
            </a:endParaRPr>
          </a:p>
          <a:p>
            <a:r>
              <a:rPr lang="en-US" altLang="ja-JP" sz="2900" b="1" dirty="0">
                <a:latin typeface="Arial" panose="020B0604020202020204" pitchFamily="34" charset="0"/>
                <a:cs typeface="Arial" panose="020B0604020202020204" pitchFamily="34" charset="0"/>
              </a:rPr>
              <a:t>Yoshino, N. and T. Mizoguchi (2013a) “Change in the Flow of Funds and the Fiscal Rules Needed for Fiscal Stabilization”, </a:t>
            </a:r>
            <a:r>
              <a:rPr lang="en-US" altLang="ja-JP" sz="2900" b="1" i="1" u="sng" dirty="0">
                <a:latin typeface="Arial" panose="020B0604020202020204" pitchFamily="34" charset="0"/>
                <a:cs typeface="Arial" panose="020B0604020202020204" pitchFamily="34" charset="0"/>
              </a:rPr>
              <a:t>Public Policy Review</a:t>
            </a:r>
            <a:r>
              <a:rPr lang="en-US" altLang="ja-JP" sz="2900" b="1" dirty="0">
                <a:latin typeface="Arial" panose="020B0604020202020204" pitchFamily="34" charset="0"/>
                <a:cs typeface="Arial" panose="020B0604020202020204" pitchFamily="34" charset="0"/>
              </a:rPr>
              <a:t>, Vol.8, No.6, pp.775-793.</a:t>
            </a:r>
            <a:endParaRPr lang="ja-JP" altLang="ja-JP" sz="2900" b="1" dirty="0">
              <a:latin typeface="Arial" panose="020B0604020202020204" pitchFamily="34" charset="0"/>
              <a:cs typeface="Arial" panose="020B0604020202020204" pitchFamily="34" charset="0"/>
            </a:endParaRPr>
          </a:p>
          <a:p>
            <a:r>
              <a:rPr lang="en-US" altLang="ja-JP" sz="2900" b="1" dirty="0">
                <a:latin typeface="Arial" panose="020B0604020202020204" pitchFamily="34" charset="0"/>
                <a:cs typeface="Arial" panose="020B0604020202020204" pitchFamily="34" charset="0"/>
              </a:rPr>
              <a:t>Yoshino, N. and T. Mizoguchi (2013b) “Optimal Fiscal Policy Rule to Achieve Fiscal Sustainability: Comparison between Japan and Europe”, Presented at </a:t>
            </a:r>
            <a:r>
              <a:rPr lang="en-US" altLang="ja-JP" sz="2900" b="1" i="1" dirty="0">
                <a:latin typeface="Arial" panose="020B0604020202020204" pitchFamily="34" charset="0"/>
                <a:cs typeface="Arial" panose="020B0604020202020204" pitchFamily="34" charset="0"/>
              </a:rPr>
              <a:t>Singapore Economic Review Conference</a:t>
            </a:r>
            <a:r>
              <a:rPr lang="en-US" altLang="ja-JP" sz="2900" b="1" dirty="0">
                <a:latin typeface="Arial" panose="020B0604020202020204" pitchFamily="34" charset="0"/>
                <a:cs typeface="Arial" panose="020B0604020202020204" pitchFamily="34" charset="0"/>
              </a:rPr>
              <a:t> 2013.</a:t>
            </a:r>
            <a:endParaRPr lang="ja-JP" altLang="ja-JP" sz="2900" b="1" dirty="0">
              <a:latin typeface="Arial" panose="020B0604020202020204" pitchFamily="34" charset="0"/>
              <a:cs typeface="Arial" panose="020B0604020202020204" pitchFamily="34" charset="0"/>
            </a:endParaRPr>
          </a:p>
          <a:p>
            <a:r>
              <a:rPr lang="en-US" altLang="ja-JP" sz="2900" b="1" dirty="0">
                <a:latin typeface="Arial" panose="020B0604020202020204" pitchFamily="34" charset="0"/>
                <a:cs typeface="Arial" panose="020B0604020202020204" pitchFamily="34" charset="0"/>
              </a:rPr>
              <a:t>Yoshino, N and U. Vollmer (2014) “The Sovereign Debt Crisis: Why Greece, but not Japan?”, </a:t>
            </a:r>
            <a:r>
              <a:rPr lang="en-US" altLang="ja-JP" sz="2900" b="1" i="1" u="sng" dirty="0">
                <a:latin typeface="Arial" panose="020B0604020202020204" pitchFamily="34" charset="0"/>
                <a:cs typeface="Arial" panose="020B0604020202020204" pitchFamily="34" charset="0"/>
              </a:rPr>
              <a:t>Asia Europe Journal</a:t>
            </a:r>
            <a:r>
              <a:rPr lang="en-US" altLang="ja-JP" sz="2900" b="1" dirty="0">
                <a:latin typeface="Arial" panose="020B0604020202020204" pitchFamily="34" charset="0"/>
                <a:cs typeface="Arial" panose="020B0604020202020204" pitchFamily="34" charset="0"/>
              </a:rPr>
              <a:t>, June, Vol.12, Iss.3, pp.325-341.</a:t>
            </a:r>
          </a:p>
          <a:p>
            <a:r>
              <a:rPr lang="en-GB" sz="2900" b="1" dirty="0">
                <a:latin typeface="Arial" panose="020B0604020202020204" pitchFamily="34" charset="0"/>
                <a:cs typeface="Arial" panose="020B0604020202020204" pitchFamily="34" charset="0"/>
              </a:rPr>
              <a:t>Yoshino, N., Taghizadeh-Hesary, F. (2015), ‘An Analysis of Challenges Faced by Japan’s  Economy and Abenomics’. </a:t>
            </a:r>
            <a:r>
              <a:rPr lang="en-GB" sz="2900" b="1" i="1" u="sng" dirty="0">
                <a:latin typeface="Arial" panose="020B0604020202020204" pitchFamily="34" charset="0"/>
                <a:cs typeface="Arial" panose="020B0604020202020204" pitchFamily="34" charset="0"/>
              </a:rPr>
              <a:t>Journal of Japanese Political Economy</a:t>
            </a:r>
            <a:r>
              <a:rPr lang="en-GB" sz="2900" b="1" dirty="0">
                <a:latin typeface="Arial" panose="020B0604020202020204" pitchFamily="34" charset="0"/>
                <a:cs typeface="Arial" panose="020B0604020202020204" pitchFamily="34" charset="0"/>
              </a:rPr>
              <a:t>. Routledge: Taylor and Francis, DOI: 10.1080/2329194X.2014.998591</a:t>
            </a:r>
          </a:p>
          <a:p>
            <a:r>
              <a:rPr lang="en-GB" sz="2900" b="1" i="1" dirty="0">
                <a:latin typeface="Arial" panose="020B0604020202020204" pitchFamily="34" charset="0"/>
                <a:cs typeface="Arial" panose="020B0604020202020204" pitchFamily="34" charset="0"/>
              </a:rPr>
              <a:t>Yoshino, N., T. </a:t>
            </a:r>
            <a:r>
              <a:rPr lang="en-GB" sz="2900" b="1" i="1" dirty="0" err="1">
                <a:latin typeface="Arial" panose="020B0604020202020204" pitchFamily="34" charset="0"/>
                <a:cs typeface="Arial" panose="020B0604020202020204" pitchFamily="34" charset="0"/>
              </a:rPr>
              <a:t>Mizoguchi</a:t>
            </a:r>
            <a:r>
              <a:rPr lang="en-GB" sz="2900" b="1" i="1" dirty="0">
                <a:latin typeface="Arial" panose="020B0604020202020204" pitchFamily="34" charset="0"/>
                <a:cs typeface="Arial" panose="020B0604020202020204" pitchFamily="34" charset="0"/>
              </a:rPr>
              <a:t> and </a:t>
            </a:r>
            <a:r>
              <a:rPr lang="en-GB" sz="2900" b="1" i="1" dirty="0" err="1">
                <a:latin typeface="Arial" panose="020B0604020202020204" pitchFamily="34" charset="0"/>
                <a:cs typeface="Arial" panose="020B0604020202020204" pitchFamily="34" charset="0"/>
              </a:rPr>
              <a:t>Taghizadeh-Hesary</a:t>
            </a:r>
            <a:r>
              <a:rPr lang="en-GB" sz="2900" b="1" i="1" dirty="0">
                <a:latin typeface="Arial" panose="020B0604020202020204" pitchFamily="34" charset="0"/>
                <a:cs typeface="Arial" panose="020B0604020202020204" pitchFamily="34" charset="0"/>
              </a:rPr>
              <a:t>, F. (2015) “</a:t>
            </a:r>
            <a:r>
              <a:rPr lang="en-US" altLang="ja-JP" sz="2900" b="1" dirty="0">
                <a:latin typeface="Arial" panose="020B0604020202020204" pitchFamily="34" charset="0"/>
                <a:ea typeface="ＭＳ 明朝" panose="02020609040205080304" pitchFamily="17" charset="-128"/>
                <a:cs typeface="Times New Roman" panose="02020603050405020304" pitchFamily="18" charset="0"/>
              </a:rPr>
              <a:t>Optimal Fiscal Policy Rule for Achieving Fiscal Sustainability: A Japanese Case Study’, </a:t>
            </a:r>
            <a:r>
              <a:rPr lang="en-US" altLang="ja-JP" sz="2900" b="1" i="1" dirty="0">
                <a:latin typeface="Arial" panose="020B0604020202020204" pitchFamily="34" charset="0"/>
                <a:ea typeface="ＭＳ 明朝" panose="02020609040205080304" pitchFamily="17" charset="-128"/>
                <a:cs typeface="Times New Roman" panose="02020603050405020304" pitchFamily="18" charset="0"/>
              </a:rPr>
              <a:t>Asian Development Bank Institute, Working Paper</a:t>
            </a:r>
            <a:r>
              <a:rPr lang="en-US" altLang="ja-JP" sz="2900" b="1" dirty="0">
                <a:latin typeface="Arial" panose="020B0604020202020204" pitchFamily="34" charset="0"/>
                <a:ea typeface="ＭＳ 明朝" panose="02020609040205080304" pitchFamily="17" charset="-128"/>
                <a:cs typeface="Times New Roman" panose="02020603050405020304" pitchFamily="18" charset="0"/>
              </a:rPr>
              <a:t>, No. 531.</a:t>
            </a:r>
            <a:endParaRPr lang="ja-JP" altLang="ja-JP" b="1" dirty="0"/>
          </a:p>
          <a:p>
            <a:pPr lvl="0"/>
            <a:r>
              <a:rPr lang="en-GB" altLang="ja-JP" sz="2900" b="1" dirty="0">
                <a:solidFill>
                  <a:prstClr val="black"/>
                </a:solidFill>
                <a:latin typeface="Arial" panose="020B0604020202020204" pitchFamily="34" charset="0"/>
                <a:cs typeface="Arial" panose="020B0604020202020204" pitchFamily="34" charset="0"/>
              </a:rPr>
              <a:t>Yoshino, N., </a:t>
            </a:r>
            <a:r>
              <a:rPr lang="en-GB" altLang="ja-JP" sz="2900" b="1" dirty="0" err="1">
                <a:solidFill>
                  <a:prstClr val="black"/>
                </a:solidFill>
                <a:latin typeface="Arial" panose="020B0604020202020204" pitchFamily="34" charset="0"/>
                <a:cs typeface="Arial" panose="020B0604020202020204" pitchFamily="34" charset="0"/>
              </a:rPr>
              <a:t>Taghizadeh-Hesary</a:t>
            </a:r>
            <a:r>
              <a:rPr lang="en-GB" altLang="ja-JP" sz="2900" b="1" dirty="0">
                <a:solidFill>
                  <a:prstClr val="black"/>
                </a:solidFill>
                <a:latin typeface="Arial" panose="020B0604020202020204" pitchFamily="34" charset="0"/>
                <a:cs typeface="Arial" panose="020B0604020202020204" pitchFamily="34" charset="0"/>
              </a:rPr>
              <a:t>, F. (2016). </a:t>
            </a:r>
            <a:r>
              <a:rPr lang="en-GB" altLang="ja-JP" sz="2900" b="1" i="1" dirty="0">
                <a:solidFill>
                  <a:prstClr val="black"/>
                </a:solidFill>
                <a:latin typeface="Arial" panose="020B0604020202020204" pitchFamily="34" charset="0"/>
                <a:cs typeface="Arial" panose="020B0604020202020204" pitchFamily="34" charset="0"/>
              </a:rPr>
              <a:t>‘Causes and Remedies of Japan’s Long Lasting Recession: Lessons for China’. </a:t>
            </a:r>
            <a:r>
              <a:rPr lang="en-GB" altLang="ja-JP" sz="2900" b="1" i="1" u="sng" dirty="0">
                <a:solidFill>
                  <a:prstClr val="black"/>
                </a:solidFill>
                <a:latin typeface="Arial" panose="020B0604020202020204" pitchFamily="34" charset="0"/>
                <a:cs typeface="Arial" panose="020B0604020202020204" pitchFamily="34" charset="0"/>
              </a:rPr>
              <a:t>China &amp; World Economy</a:t>
            </a:r>
            <a:r>
              <a:rPr lang="en-GB" altLang="ja-JP" sz="2900" b="1" i="1" dirty="0">
                <a:solidFill>
                  <a:prstClr val="black"/>
                </a:solidFill>
                <a:latin typeface="Arial" panose="020B0604020202020204" pitchFamily="34" charset="0"/>
                <a:cs typeface="Arial" panose="020B0604020202020204" pitchFamily="34" charset="0"/>
              </a:rPr>
              <a:t>. Vol 24 (2): 2016</a:t>
            </a:r>
          </a:p>
          <a:p>
            <a:pPr fontAlgn="ctr"/>
            <a:endParaRPr lang="en-US" altLang="ja-JP" b="1" dirty="0"/>
          </a:p>
          <a:p>
            <a:pPr fontAlgn="ct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77A01193-59D7-407B-82F4-E135A22E778A}" type="slidenum">
              <a:rPr kumimoji="1" lang="ja-JP" altLang="en-US" smtClean="0"/>
              <a:t>48</a:t>
            </a:fld>
            <a:endParaRPr kumimoji="1" lang="ja-JP" altLang="en-US" dirty="0"/>
          </a:p>
        </p:txBody>
      </p:sp>
    </p:spTree>
    <p:extLst>
      <p:ext uri="{BB962C8B-B14F-4D97-AF65-F5344CB8AC3E}">
        <p14:creationId xmlns:p14="http://schemas.microsoft.com/office/powerpoint/2010/main" val="775754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17939" y="160638"/>
            <a:ext cx="10050223" cy="6598508"/>
          </a:xfrm>
          <a:prstGeom prst="rect">
            <a:avLst/>
          </a:prstGeom>
        </p:spPr>
      </p:pic>
    </p:spTree>
    <p:extLst>
      <p:ext uri="{BB962C8B-B14F-4D97-AF65-F5344CB8AC3E}">
        <p14:creationId xmlns:p14="http://schemas.microsoft.com/office/powerpoint/2010/main" val="177023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66719" y="383059"/>
            <a:ext cx="9113683" cy="6128952"/>
          </a:xfrm>
          <a:prstGeom prst="rect">
            <a:avLst/>
          </a:prstGeom>
        </p:spPr>
      </p:pic>
    </p:spTree>
    <p:extLst>
      <p:ext uri="{BB962C8B-B14F-4D97-AF65-F5344CB8AC3E}">
        <p14:creationId xmlns:p14="http://schemas.microsoft.com/office/powerpoint/2010/main" val="749788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67768" y="135923"/>
            <a:ext cx="8806614" cy="6549081"/>
          </a:xfrm>
          <a:prstGeom prst="rect">
            <a:avLst/>
          </a:prstGeom>
        </p:spPr>
      </p:pic>
    </p:spTree>
    <p:extLst>
      <p:ext uri="{BB962C8B-B14F-4D97-AF65-F5344CB8AC3E}">
        <p14:creationId xmlns:p14="http://schemas.microsoft.com/office/powerpoint/2010/main" val="1441971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365126"/>
            <a:ext cx="10515600" cy="932820"/>
          </a:xfrm>
        </p:spPr>
        <p:txBody>
          <a:bodyPr>
            <a:normAutofit/>
          </a:bodyPr>
          <a:lstStyle/>
          <a:p>
            <a:r>
              <a:rPr kumimoji="1" lang="en-US" altLang="ja-JP" dirty="0"/>
              <a:t>Financial Flow in Japan (</a:t>
            </a:r>
            <a:r>
              <a:rPr lang="en-US" altLang="ja-JP" dirty="0"/>
              <a:t>1980</a:t>
            </a:r>
            <a:r>
              <a:rPr lang="ja-JP" altLang="ja-JP" dirty="0"/>
              <a:t>－</a:t>
            </a:r>
            <a:r>
              <a:rPr lang="en-US" altLang="ja-JP" dirty="0"/>
              <a:t>1990)</a:t>
            </a:r>
            <a:endParaRPr kumimoji="1" lang="ja-JP" altLang="en-US" dirty="0"/>
          </a:p>
        </p:txBody>
      </p:sp>
      <p:sp>
        <p:nvSpPr>
          <p:cNvPr id="2" name="スライド番号プレースホルダー 1"/>
          <p:cNvSpPr>
            <a:spLocks noGrp="1"/>
          </p:cNvSpPr>
          <p:nvPr>
            <p:ph type="sldNum" sz="quarter" idx="12"/>
          </p:nvPr>
        </p:nvSpPr>
        <p:spPr/>
        <p:txBody>
          <a:bodyPr/>
          <a:lstStyle/>
          <a:p>
            <a:fld id="{77A01193-59D7-407B-82F4-E135A22E778A}" type="slidenum">
              <a:rPr kumimoji="1" lang="ja-JP" altLang="en-US" smtClean="0"/>
              <a:t>51</a:t>
            </a:fld>
            <a:endParaRPr kumimoji="1" lang="ja-JP" altLang="en-US"/>
          </a:p>
        </p:txBody>
      </p:sp>
      <p:pic>
        <p:nvPicPr>
          <p:cNvPr id="6" name="Picture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552" y="1556792"/>
            <a:ext cx="8587972" cy="4905836"/>
          </a:xfrm>
          <a:prstGeom prst="rect">
            <a:avLst/>
          </a:prstGeom>
          <a:noFill/>
          <a:ln>
            <a:noFill/>
          </a:ln>
        </p:spPr>
      </p:pic>
    </p:spTree>
    <p:extLst>
      <p:ext uri="{BB962C8B-B14F-4D97-AF65-F5344CB8AC3E}">
        <p14:creationId xmlns:p14="http://schemas.microsoft.com/office/powerpoint/2010/main" val="4018426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21707" y="148280"/>
            <a:ext cx="8843319" cy="6632489"/>
          </a:xfrm>
          <a:prstGeom prst="rect">
            <a:avLst/>
          </a:prstGeom>
        </p:spPr>
      </p:pic>
    </p:spTree>
    <p:extLst>
      <p:ext uri="{BB962C8B-B14F-4D97-AF65-F5344CB8AC3E}">
        <p14:creationId xmlns:p14="http://schemas.microsoft.com/office/powerpoint/2010/main" val="3566186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05997" y="988540"/>
            <a:ext cx="10184608" cy="5535827"/>
          </a:xfrm>
          <a:prstGeom prst="rect">
            <a:avLst/>
          </a:prstGeom>
        </p:spPr>
      </p:pic>
      <p:pic>
        <p:nvPicPr>
          <p:cNvPr id="3" name="図 2"/>
          <p:cNvPicPr>
            <a:picLocks noChangeAspect="1"/>
          </p:cNvPicPr>
          <p:nvPr/>
        </p:nvPicPr>
        <p:blipFill>
          <a:blip r:embed="rId3"/>
          <a:stretch>
            <a:fillRect/>
          </a:stretch>
        </p:blipFill>
        <p:spPr>
          <a:xfrm>
            <a:off x="1210962" y="0"/>
            <a:ext cx="10256109" cy="988541"/>
          </a:xfrm>
          <a:prstGeom prst="rect">
            <a:avLst/>
          </a:prstGeom>
        </p:spPr>
      </p:pic>
    </p:spTree>
    <p:extLst>
      <p:ext uri="{BB962C8B-B14F-4D97-AF65-F5344CB8AC3E}">
        <p14:creationId xmlns:p14="http://schemas.microsoft.com/office/powerpoint/2010/main" val="76659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46435" y="197708"/>
            <a:ext cx="10036430" cy="6552219"/>
          </a:xfrm>
          <a:prstGeom prst="rect">
            <a:avLst/>
          </a:prstGeom>
        </p:spPr>
      </p:pic>
    </p:spTree>
    <p:extLst>
      <p:ext uri="{BB962C8B-B14F-4D97-AF65-F5344CB8AC3E}">
        <p14:creationId xmlns:p14="http://schemas.microsoft.com/office/powerpoint/2010/main" val="266026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63827" y="225797"/>
            <a:ext cx="10348944" cy="6459208"/>
          </a:xfrm>
          <a:prstGeom prst="rect">
            <a:avLst/>
          </a:prstGeom>
        </p:spPr>
      </p:pic>
    </p:spTree>
    <p:extLst>
      <p:ext uri="{BB962C8B-B14F-4D97-AF65-F5344CB8AC3E}">
        <p14:creationId xmlns:p14="http://schemas.microsoft.com/office/powerpoint/2010/main" val="196285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778" y="365125"/>
            <a:ext cx="2434281" cy="5811838"/>
          </a:xfrm>
        </p:spPr>
        <p:txBody>
          <a:bodyPr/>
          <a:lstStyle/>
          <a:p>
            <a:r>
              <a:rPr kumimoji="1" lang="en-US" altLang="ja-JP" dirty="0"/>
              <a:t>Flow</a:t>
            </a:r>
            <a:br>
              <a:rPr kumimoji="1" lang="en-US" altLang="ja-JP" dirty="0"/>
            </a:br>
            <a:r>
              <a:rPr kumimoji="1" lang="en-US" altLang="ja-JP" dirty="0"/>
              <a:t>of</a:t>
            </a:r>
            <a:br>
              <a:rPr kumimoji="1" lang="en-US" altLang="ja-JP" dirty="0"/>
            </a:br>
            <a:r>
              <a:rPr lang="en-US" altLang="ja-JP" dirty="0"/>
              <a:t>Funds</a:t>
            </a:r>
            <a:br>
              <a:rPr lang="en-US" altLang="ja-JP" dirty="0"/>
            </a:br>
            <a:r>
              <a:rPr lang="en-US" altLang="ja-JP" dirty="0"/>
              <a:t>in </a:t>
            </a:r>
            <a:br>
              <a:rPr lang="en-US" altLang="ja-JP" dirty="0"/>
            </a:br>
            <a:r>
              <a:rPr lang="en-US" altLang="ja-JP" dirty="0"/>
              <a:t>Japan</a:t>
            </a:r>
            <a:br>
              <a:rPr lang="en-US" altLang="ja-JP" dirty="0"/>
            </a:br>
            <a:r>
              <a:rPr lang="en-US" altLang="ja-JP" dirty="0"/>
              <a:t>2015</a:t>
            </a:r>
            <a:br>
              <a:rPr lang="en-US" altLang="ja-JP" dirty="0"/>
            </a:b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052118" y="-30881"/>
            <a:ext cx="7166920" cy="6858232"/>
          </a:xfrm>
          <a:prstGeom prst="rect">
            <a:avLst/>
          </a:prstGeom>
        </p:spPr>
      </p:pic>
    </p:spTree>
    <p:extLst>
      <p:ext uri="{BB962C8B-B14F-4D97-AF65-F5344CB8AC3E}">
        <p14:creationId xmlns:p14="http://schemas.microsoft.com/office/powerpoint/2010/main" val="199256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b="1" dirty="0">
                <a:solidFill>
                  <a:srgbClr val="FF0000"/>
                </a:solidFill>
              </a:rPr>
              <a:t>Monetary policy</a:t>
            </a:r>
            <a:r>
              <a:rPr kumimoji="1" lang="en-US" altLang="ja-JP" dirty="0"/>
              <a:t> </a:t>
            </a:r>
            <a:br>
              <a:rPr kumimoji="1" lang="en-US" altLang="ja-JP" dirty="0"/>
            </a:br>
            <a:r>
              <a:rPr kumimoji="1" lang="en-US" altLang="ja-JP" dirty="0"/>
              <a:t>during high growth period</a:t>
            </a:r>
            <a:endParaRPr kumimoji="1" lang="ja-JP" altLang="en-US" dirty="0"/>
          </a:p>
        </p:txBody>
      </p:sp>
      <p:sp>
        <p:nvSpPr>
          <p:cNvPr id="3" name="コンテンツ プレースホルダー 2"/>
          <p:cNvSpPr>
            <a:spLocks noGrp="1"/>
          </p:cNvSpPr>
          <p:nvPr>
            <p:ph idx="1"/>
          </p:nvPr>
        </p:nvSpPr>
        <p:spPr>
          <a:xfrm>
            <a:off x="1775520" y="1988841"/>
            <a:ext cx="8712968" cy="4137323"/>
          </a:xfrm>
        </p:spPr>
        <p:txBody>
          <a:bodyPr/>
          <a:lstStyle/>
          <a:p>
            <a:pPr marL="0" indent="0">
              <a:buNone/>
            </a:pPr>
            <a:r>
              <a:rPr kumimoji="1" lang="en-US" altLang="ja-JP" dirty="0"/>
              <a:t>1, Shortage of funding by companies</a:t>
            </a:r>
          </a:p>
          <a:p>
            <a:pPr marL="0" indent="0">
              <a:buNone/>
            </a:pPr>
            <a:r>
              <a:rPr lang="en-US" altLang="ja-JP" dirty="0"/>
              <a:t>2, </a:t>
            </a:r>
            <a:r>
              <a:rPr lang="en-US" altLang="ja-JP" dirty="0" err="1"/>
              <a:t>Savings</a:t>
            </a:r>
            <a:r>
              <a:rPr lang="en-US" altLang="ja-JP" dirty="0" err="1">
                <a:sym typeface="Wingdings" panose="05000000000000000000" pitchFamily="2" charset="2"/>
              </a:rPr>
              <a:t>Bank</a:t>
            </a:r>
            <a:r>
              <a:rPr lang="en-US" altLang="ja-JP" dirty="0">
                <a:sym typeface="Wingdings" panose="05000000000000000000" pitchFamily="2" charset="2"/>
              </a:rPr>
              <a:t> </a:t>
            </a:r>
            <a:r>
              <a:rPr lang="en-US" altLang="ja-JP" dirty="0" err="1">
                <a:sym typeface="Wingdings" panose="05000000000000000000" pitchFamily="2" charset="2"/>
              </a:rPr>
              <a:t>depositsLoans</a:t>
            </a:r>
            <a:r>
              <a:rPr lang="en-US" altLang="ja-JP" dirty="0">
                <a:sym typeface="Wingdings" panose="05000000000000000000" pitchFamily="2" charset="2"/>
              </a:rPr>
              <a:t> to corporations</a:t>
            </a:r>
          </a:p>
          <a:p>
            <a:pPr marL="0" indent="0">
              <a:buNone/>
            </a:pPr>
            <a:r>
              <a:rPr kumimoji="1" lang="en-US" altLang="ja-JP" dirty="0">
                <a:sym typeface="Wingdings" panose="05000000000000000000" pitchFamily="2" charset="2"/>
              </a:rPr>
              <a:t>3, BOJ  Discount window  BOJ loans to banks</a:t>
            </a:r>
          </a:p>
          <a:p>
            <a:pPr marL="0" indent="0">
              <a:buNone/>
            </a:pPr>
            <a:r>
              <a:rPr lang="en-US" altLang="ja-JP" dirty="0">
                <a:sym typeface="Wingdings" panose="05000000000000000000" pitchFamily="2" charset="2"/>
              </a:rPr>
              <a:t>4, Banks  Loan to corporations</a:t>
            </a:r>
          </a:p>
          <a:p>
            <a:pPr marL="0" indent="0">
              <a:buNone/>
            </a:pPr>
            <a:r>
              <a:rPr kumimoji="1" lang="en-US" altLang="ja-JP" dirty="0">
                <a:sym typeface="Wingdings" panose="05000000000000000000" pitchFamily="2" charset="2"/>
              </a:rPr>
              <a:t>5, In recession, BOJ loans to banks increased</a:t>
            </a:r>
          </a:p>
          <a:p>
            <a:pPr marL="0" indent="0">
              <a:buNone/>
            </a:pPr>
            <a:r>
              <a:rPr lang="en-US" altLang="ja-JP" dirty="0">
                <a:sym typeface="Wingdings" panose="05000000000000000000" pitchFamily="2" charset="2"/>
              </a:rPr>
              <a:t>6, In boom, BOJ reduced loans to banks</a:t>
            </a:r>
            <a:endParaRPr kumimoji="1" lang="ja-JP" altLang="en-US" dirty="0"/>
          </a:p>
        </p:txBody>
      </p:sp>
      <p:sp>
        <p:nvSpPr>
          <p:cNvPr id="4" name="スライド番号プレースホルダー 3"/>
          <p:cNvSpPr>
            <a:spLocks noGrp="1"/>
          </p:cNvSpPr>
          <p:nvPr>
            <p:ph type="sldNum" sz="quarter" idx="12"/>
          </p:nvPr>
        </p:nvSpPr>
        <p:spPr/>
        <p:txBody>
          <a:bodyPr/>
          <a:lstStyle/>
          <a:p>
            <a:fld id="{77A01193-59D7-407B-82F4-E135A22E778A}" type="slidenum">
              <a:rPr kumimoji="1" lang="ja-JP" altLang="en-US" smtClean="0"/>
              <a:t>9</a:t>
            </a:fld>
            <a:endParaRPr kumimoji="1" lang="ja-JP" altLang="en-US"/>
          </a:p>
        </p:txBody>
      </p:sp>
    </p:spTree>
    <p:extLst>
      <p:ext uri="{BB962C8B-B14F-4D97-AF65-F5344CB8AC3E}">
        <p14:creationId xmlns:p14="http://schemas.microsoft.com/office/powerpoint/2010/main" val="11824152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TotalTime>
  <Words>1176</Words>
  <Application>Microsoft Office PowerPoint</Application>
  <PresentationFormat>ワイド画面</PresentationFormat>
  <Paragraphs>278</Paragraphs>
  <Slides>53</Slides>
  <Notes>1</Notes>
  <HiddenSlides>0</HiddenSlides>
  <MMClips>0</MMClips>
  <ScaleCrop>false</ScaleCrop>
  <HeadingPairs>
    <vt:vector size="8" baseType="variant">
      <vt:variant>
        <vt:lpstr>使用されているフォント</vt:lpstr>
      </vt:variant>
      <vt:variant>
        <vt:i4>15</vt:i4>
      </vt:variant>
      <vt:variant>
        <vt:lpstr>テーマ</vt:lpstr>
      </vt:variant>
      <vt:variant>
        <vt:i4>1</vt:i4>
      </vt:variant>
      <vt:variant>
        <vt:lpstr>埋め込まれた OLE サーバー</vt:lpstr>
      </vt:variant>
      <vt:variant>
        <vt:i4>1</vt:i4>
      </vt:variant>
      <vt:variant>
        <vt:lpstr>スライド タイトル</vt:lpstr>
      </vt:variant>
      <vt:variant>
        <vt:i4>53</vt:i4>
      </vt:variant>
    </vt:vector>
  </HeadingPairs>
  <TitlesOfParts>
    <vt:vector size="70" baseType="lpstr">
      <vt:lpstr>Arial Unicode MS</vt:lpstr>
      <vt:lpstr>HGP創英角ｺﾞｼｯｸUB</vt:lpstr>
      <vt:lpstr>ＭＳ Ｐゴシック</vt:lpstr>
      <vt:lpstr>ＭＳ 明朝</vt:lpstr>
      <vt:lpstr>游ゴシック</vt:lpstr>
      <vt:lpstr>游ゴシック Light</vt:lpstr>
      <vt:lpstr>Aharoni</vt:lpstr>
      <vt:lpstr>Arial</vt:lpstr>
      <vt:lpstr>Calibri</vt:lpstr>
      <vt:lpstr>Cambria Math</vt:lpstr>
      <vt:lpstr>Century</vt:lpstr>
      <vt:lpstr>Times New Roman</vt:lpstr>
      <vt:lpstr>Trebuchet MS</vt:lpstr>
      <vt:lpstr>Verdana</vt:lpstr>
      <vt:lpstr>Wingdings</vt:lpstr>
      <vt:lpstr>Office テーマ</vt:lpstr>
      <vt:lpstr>Worksheet</vt:lpstr>
      <vt:lpstr>Current State of Japanese Economy under Negative Interest Rate and  Proposed Remedies Naoyuki Yoshino Dean Asian Development Bank Institute Professor Emeritus, Keio University, Japan Chair Person, JGB Investors Meeting, MOF Senior Advisor, Financial Research Institute, FSA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Flow of Funds in  Japan 2015 </vt:lpstr>
      <vt:lpstr>Monetary policy  during high growth period</vt:lpstr>
      <vt:lpstr>Households’ Asset Allocation (USA, JAPAN, Europe)</vt:lpstr>
      <vt:lpstr>PowerPoint プレゼンテーション</vt:lpstr>
      <vt:lpstr>PowerPoint プレゼンテーション</vt:lpstr>
      <vt:lpstr>Population Aging of Japan</vt:lpstr>
      <vt:lpstr>Households’ Savings Ratio</vt:lpstr>
      <vt:lpstr>Financial Assets by 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Reasons for Vertical IS curve</vt:lpstr>
      <vt:lpstr>Domar Condition</vt:lpstr>
      <vt:lpstr>PowerPoint プレゼンテーション</vt:lpstr>
      <vt:lpstr>Bohn’s Condition</vt:lpstr>
      <vt:lpstr>PowerPoint プレゼンテーション</vt:lpstr>
      <vt:lpstr>Objective Loss Function of the Government</vt:lpstr>
      <vt:lpstr>PowerPoint プレゼンテーション</vt:lpstr>
      <vt:lpstr>PowerPoint プレゼンテーション</vt:lpstr>
      <vt:lpstr>PowerPoint プレゼンテーション</vt:lpstr>
      <vt:lpstr>Fees and Commissions of Distributors</vt:lpstr>
      <vt:lpstr>PowerPoint プレゼンテーション</vt:lpstr>
      <vt:lpstr>PowerPoint プレゼンテーション</vt:lpstr>
      <vt:lpstr>High Volatility of Stock Market    Large Share of  overseas’ Investors</vt:lpstr>
      <vt:lpstr>PowerPoint プレゼンテーション</vt:lpstr>
      <vt:lpstr>Rate of Return on Pension Funds</vt:lpstr>
      <vt:lpstr>Mutual Funds – Holding Period Fee Structure is important</vt:lpstr>
      <vt:lpstr>City Banks                        Regional Banks</vt:lpstr>
      <vt:lpstr>Declining Bank Loans</vt:lpstr>
      <vt:lpstr>Declining effectiveness of Fiscal Policy</vt:lpstr>
      <vt:lpstr>PowerPoint プレゼンテーション</vt:lpstr>
      <vt:lpstr> Investment in SMEs and start up businesses </vt:lpstr>
      <vt:lpstr>PowerPoint プレゼンテーション</vt:lpstr>
      <vt:lpstr>Proposed remedies</vt:lpstr>
      <vt:lpstr>PowerPoint プレゼンテーション</vt:lpstr>
      <vt:lpstr>PowerPoint プレゼンテーション</vt:lpstr>
      <vt:lpstr>References</vt:lpstr>
      <vt:lpstr>PowerPoint プレゼンテーション</vt:lpstr>
      <vt:lpstr>PowerPoint プレゼンテーション</vt:lpstr>
      <vt:lpstr>Financial Flow in Japan (1980－1990)</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NAOYUKI YOSHINO</dc:creator>
  <cp:lastModifiedBy>NAOYUKI YOSHINO</cp:lastModifiedBy>
  <cp:revision>64</cp:revision>
  <dcterms:created xsi:type="dcterms:W3CDTF">2016-06-16T01:48:13Z</dcterms:created>
  <dcterms:modified xsi:type="dcterms:W3CDTF">2016-06-27T15:12:13Z</dcterms:modified>
</cp:coreProperties>
</file>